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4"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ilB9x6NkI8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9489" y="914400"/>
            <a:ext cx="10343213" cy="2822378"/>
          </a:xfrm>
        </p:spPr>
        <p:txBody>
          <a:bodyPr/>
          <a:lstStyle/>
          <a:p>
            <a:r>
              <a:rPr lang="en-US" dirty="0">
                <a:solidFill>
                  <a:schemeClr val="tx1"/>
                </a:solidFill>
                <a:effectLst>
                  <a:outerShdw blurRad="38100" dist="38100" dir="2700000" algn="tl">
                    <a:srgbClr val="000000">
                      <a:alpha val="43137"/>
                    </a:srgbClr>
                  </a:outerShdw>
                </a:effectLst>
              </a:rPr>
              <a:t>Oak Grove Elementary</a:t>
            </a:r>
            <a:br>
              <a:rPr lang="en-US" sz="4400" dirty="0"/>
            </a:br>
            <a:r>
              <a:rPr lang="en-US" sz="4400" dirty="0"/>
              <a:t>2020-2021</a:t>
            </a:r>
            <a:br>
              <a:rPr lang="en-US" sz="4400" dirty="0"/>
            </a:br>
            <a:r>
              <a:rPr lang="en-US" sz="4000" dirty="0"/>
              <a:t>Annual Title I Meeting Presentation</a:t>
            </a:r>
            <a:endParaRPr lang="en-US" sz="4400" dirty="0"/>
          </a:p>
        </p:txBody>
      </p:sp>
      <p:sp>
        <p:nvSpPr>
          <p:cNvPr id="3" name="Subtitle 2"/>
          <p:cNvSpPr>
            <a:spLocks noGrp="1"/>
          </p:cNvSpPr>
          <p:nvPr>
            <p:ph type="subTitle" idx="1"/>
          </p:nvPr>
        </p:nvSpPr>
        <p:spPr/>
        <p:txBody>
          <a:bodyPr/>
          <a:lstStyle/>
          <a:p>
            <a:r>
              <a:rPr lang="en-US" dirty="0">
                <a:solidFill>
                  <a:schemeClr val="accent6">
                    <a:lumMod val="75000"/>
                  </a:schemeClr>
                </a:solidFill>
              </a:rPr>
              <a:t>Virtual</a:t>
            </a:r>
          </a:p>
          <a:p>
            <a:endParaRPr lang="en-US" dirty="0">
              <a:solidFill>
                <a:schemeClr val="accent6">
                  <a:lumMod val="75000"/>
                </a:schemeClr>
              </a:solidFill>
            </a:endParaRPr>
          </a:p>
        </p:txBody>
      </p:sp>
    </p:spTree>
    <p:extLst>
      <p:ext uri="{BB962C8B-B14F-4D97-AF65-F5344CB8AC3E}">
        <p14:creationId xmlns:p14="http://schemas.microsoft.com/office/powerpoint/2010/main" val="2514922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1371600" y="1753849"/>
            <a:ext cx="9601200" cy="4113551"/>
          </a:xfrm>
        </p:spPr>
        <p:txBody>
          <a:bodyPr/>
          <a:lstStyle/>
          <a:p>
            <a:r>
              <a:rPr lang="en-US" dirty="0"/>
              <a:t>What is Title I? (Video Presentation)</a:t>
            </a:r>
          </a:p>
          <a:p>
            <a:r>
              <a:rPr lang="en-US" dirty="0"/>
              <a:t>Parent’s Rights Under Title I</a:t>
            </a:r>
          </a:p>
          <a:p>
            <a:r>
              <a:rPr lang="en-US" dirty="0"/>
              <a:t>Parent &amp; Family Engagement Plan</a:t>
            </a:r>
          </a:p>
          <a:p>
            <a:r>
              <a:rPr lang="en-US" dirty="0"/>
              <a:t>Parent-School Compact</a:t>
            </a:r>
          </a:p>
          <a:p>
            <a:r>
              <a:rPr lang="en-US" dirty="0"/>
              <a:t>School Achievement Data</a:t>
            </a:r>
          </a:p>
          <a:p>
            <a:r>
              <a:rPr lang="en-US" dirty="0"/>
              <a:t>Title I Funds</a:t>
            </a:r>
          </a:p>
          <a:p>
            <a:r>
              <a:rPr lang="en-US" dirty="0"/>
              <a:t>How to Stay Connected </a:t>
            </a:r>
          </a:p>
          <a:p>
            <a:pPr lvl="1"/>
            <a:r>
              <a:rPr lang="en-US" dirty="0"/>
              <a:t>CANVAS FAMILY GUIDE</a:t>
            </a:r>
          </a:p>
          <a:p>
            <a:pPr marL="530352" lvl="1" indent="0">
              <a:buNone/>
            </a:pPr>
            <a:endParaRPr lang="en-US" dirty="0"/>
          </a:p>
          <a:p>
            <a:pPr marL="530352" lvl="1" indent="0">
              <a:buNone/>
            </a:pPr>
            <a:endParaRPr lang="en-US" dirty="0"/>
          </a:p>
          <a:p>
            <a:endParaRPr lang="en-US" dirty="0"/>
          </a:p>
          <a:p>
            <a:endParaRPr lang="en-US" dirty="0"/>
          </a:p>
        </p:txBody>
      </p:sp>
    </p:spTree>
    <p:extLst>
      <p:ext uri="{BB962C8B-B14F-4D97-AF65-F5344CB8AC3E}">
        <p14:creationId xmlns:p14="http://schemas.microsoft.com/office/powerpoint/2010/main" val="243013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Title I</a:t>
            </a:r>
          </a:p>
        </p:txBody>
      </p:sp>
      <p:sp>
        <p:nvSpPr>
          <p:cNvPr id="3" name="Content Placeholder 2"/>
          <p:cNvSpPr>
            <a:spLocks noGrp="1"/>
          </p:cNvSpPr>
          <p:nvPr>
            <p:ph idx="1"/>
          </p:nvPr>
        </p:nvSpPr>
        <p:spPr>
          <a:xfrm>
            <a:off x="1371600" y="1518499"/>
            <a:ext cx="9601200" cy="3581400"/>
          </a:xfrm>
        </p:spPr>
        <p:txBody>
          <a:bodyPr/>
          <a:lstStyle/>
          <a:p>
            <a:r>
              <a:rPr lang="en-US" dirty="0"/>
              <a:t>Show Video</a:t>
            </a:r>
          </a:p>
        </p:txBody>
      </p:sp>
      <p:sp>
        <p:nvSpPr>
          <p:cNvPr id="5" name="Rectangle 4"/>
          <p:cNvSpPr/>
          <p:nvPr/>
        </p:nvSpPr>
        <p:spPr>
          <a:xfrm>
            <a:off x="1371600" y="2662868"/>
            <a:ext cx="4736618" cy="646331"/>
          </a:xfrm>
          <a:prstGeom prst="rect">
            <a:avLst/>
          </a:prstGeom>
        </p:spPr>
        <p:txBody>
          <a:bodyPr wrap="none">
            <a:spAutoFit/>
          </a:bodyPr>
          <a:lstStyle/>
          <a:p>
            <a:r>
              <a:rPr lang="en-US" dirty="0">
                <a:solidFill>
                  <a:srgbClr val="000000"/>
                </a:solidFill>
                <a:latin typeface="Times New Roman" panose="02020603050405020304" pitchFamily="18" charset="0"/>
                <a:hlinkClick r:id="rId2"/>
              </a:rPr>
              <a:t>https://www.youtube.com/watch?v=ilB9x6NkI8c</a:t>
            </a:r>
            <a:endParaRPr lang="en-US" dirty="0">
              <a:solidFill>
                <a:srgbClr val="000000"/>
              </a:solidFill>
              <a:latin typeface="Times New Roman" panose="02020603050405020304" pitchFamily="18" charset="0"/>
            </a:endParaRPr>
          </a:p>
          <a:p>
            <a:r>
              <a:rPr lang="en-US" dirty="0"/>
              <a:t>English version</a:t>
            </a:r>
          </a:p>
        </p:txBody>
      </p:sp>
      <p:sp>
        <p:nvSpPr>
          <p:cNvPr id="6" name="Rectangle 5"/>
          <p:cNvSpPr/>
          <p:nvPr/>
        </p:nvSpPr>
        <p:spPr>
          <a:xfrm>
            <a:off x="1255563" y="4206471"/>
            <a:ext cx="4736618" cy="646331"/>
          </a:xfrm>
          <a:prstGeom prst="rect">
            <a:avLst/>
          </a:prstGeom>
        </p:spPr>
        <p:txBody>
          <a:bodyPr wrap="none">
            <a:spAutoFit/>
          </a:bodyPr>
          <a:lstStyle/>
          <a:p>
            <a:r>
              <a:rPr lang="en-US" dirty="0">
                <a:solidFill>
                  <a:srgbClr val="000000"/>
                </a:solidFill>
                <a:latin typeface="Times New Roman" panose="02020603050405020304" pitchFamily="18" charset="0"/>
                <a:hlinkClick r:id="rId2"/>
              </a:rPr>
              <a:t>https://www.youtube.com/watch?v=ilB9x6NkI8c</a:t>
            </a:r>
            <a:endParaRPr lang="en-US" dirty="0">
              <a:solidFill>
                <a:srgbClr val="000000"/>
              </a:solidFill>
              <a:latin typeface="Times New Roman" panose="02020603050405020304" pitchFamily="18" charset="0"/>
            </a:endParaRPr>
          </a:p>
          <a:p>
            <a:r>
              <a:rPr lang="en-US" dirty="0"/>
              <a:t>Spanish version</a:t>
            </a:r>
          </a:p>
        </p:txBody>
      </p:sp>
    </p:spTree>
    <p:extLst>
      <p:ext uri="{BB962C8B-B14F-4D97-AF65-F5344CB8AC3E}">
        <p14:creationId xmlns:p14="http://schemas.microsoft.com/office/powerpoint/2010/main" val="3957885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Oak Grove</a:t>
            </a:r>
            <a:br>
              <a:rPr lang="en-US" dirty="0"/>
            </a:br>
            <a:r>
              <a:rPr lang="en-US" dirty="0"/>
              <a:t>Parent &amp; Family Engagement Plan</a:t>
            </a:r>
          </a:p>
        </p:txBody>
      </p:sp>
      <p:sp>
        <p:nvSpPr>
          <p:cNvPr id="3" name="Content Placeholder 2"/>
          <p:cNvSpPr>
            <a:spLocks noGrp="1"/>
          </p:cNvSpPr>
          <p:nvPr>
            <p:ph idx="1"/>
          </p:nvPr>
        </p:nvSpPr>
        <p:spPr>
          <a:xfrm>
            <a:off x="1371600" y="2171700"/>
            <a:ext cx="9601200" cy="3695700"/>
          </a:xfrm>
        </p:spPr>
        <p:txBody>
          <a:bodyPr/>
          <a:lstStyle/>
          <a:p>
            <a:r>
              <a:rPr lang="en-US" dirty="0"/>
              <a:t>Every Title I school, in collaboration with parents, must develop a school parent involvement plan. </a:t>
            </a:r>
          </a:p>
          <a:p>
            <a:pPr lvl="1"/>
            <a:r>
              <a:rPr lang="en-US" dirty="0"/>
              <a:t>The plan describes how the school will engage the families in an organized, ongoing, and timely way in the planning, review and improvement of the Title I program at the school. </a:t>
            </a:r>
          </a:p>
          <a:p>
            <a:pPr marL="530352" lvl="1" indent="0">
              <a:buNone/>
            </a:pPr>
            <a:endParaRPr lang="en-US" dirty="0"/>
          </a:p>
          <a:p>
            <a:pPr lvl="1"/>
            <a:r>
              <a:rPr lang="en-US" dirty="0"/>
              <a:t> A copy of the plan is on the school’s website, in the Parent Information Notebook in the front office, and available for you to take home today. </a:t>
            </a:r>
          </a:p>
        </p:txBody>
      </p:sp>
    </p:spTree>
    <p:extLst>
      <p:ext uri="{BB962C8B-B14F-4D97-AF65-F5344CB8AC3E}">
        <p14:creationId xmlns:p14="http://schemas.microsoft.com/office/powerpoint/2010/main" val="10305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Compact</a:t>
            </a:r>
          </a:p>
        </p:txBody>
      </p:sp>
      <p:sp>
        <p:nvSpPr>
          <p:cNvPr id="3" name="Content Placeholder 2"/>
          <p:cNvSpPr>
            <a:spLocks noGrp="1"/>
          </p:cNvSpPr>
          <p:nvPr>
            <p:ph idx="1"/>
          </p:nvPr>
        </p:nvSpPr>
        <p:spPr>
          <a:xfrm>
            <a:off x="1371600" y="1836295"/>
            <a:ext cx="9601200" cy="3581400"/>
          </a:xfrm>
        </p:spPr>
        <p:txBody>
          <a:bodyPr>
            <a:noAutofit/>
          </a:bodyPr>
          <a:lstStyle/>
          <a:p>
            <a:pPr marL="0" indent="0">
              <a:buNone/>
            </a:pPr>
            <a:r>
              <a:rPr lang="en-US" sz="3600" dirty="0"/>
              <a:t>A written agreement that outlines how the parents, the entire staff and the students will share the responsibility for improved student academic achievement, as well as describes how the school and parents will build and develop a partnership that will help children achieve the state’s high standards.</a:t>
            </a:r>
          </a:p>
          <a:p>
            <a:pPr marL="0" indent="0" algn="ctr">
              <a:buNone/>
            </a:pPr>
            <a:r>
              <a:rPr lang="en-US" sz="3600" dirty="0"/>
              <a:t>(Will be sent home in the first day packets)</a:t>
            </a:r>
          </a:p>
        </p:txBody>
      </p:sp>
    </p:spTree>
    <p:extLst>
      <p:ext uri="{BB962C8B-B14F-4D97-AF65-F5344CB8AC3E}">
        <p14:creationId xmlns:p14="http://schemas.microsoft.com/office/powerpoint/2010/main" val="166621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Funds in Our School</a:t>
            </a:r>
          </a:p>
        </p:txBody>
      </p:sp>
      <p:sp>
        <p:nvSpPr>
          <p:cNvPr id="3" name="Content Placeholder 2"/>
          <p:cNvSpPr>
            <a:spLocks noGrp="1"/>
          </p:cNvSpPr>
          <p:nvPr>
            <p:ph idx="1"/>
          </p:nvPr>
        </p:nvSpPr>
        <p:spPr/>
        <p:txBody>
          <a:bodyPr/>
          <a:lstStyle/>
          <a:p>
            <a:r>
              <a:rPr lang="en-US" dirty="0"/>
              <a:t>Program Funds (ADD WHAT YOU ARE USING YOUR TITLT I FUNDS FOR)</a:t>
            </a:r>
          </a:p>
          <a:p>
            <a:pPr lvl="1"/>
            <a:r>
              <a:rPr lang="en-US" dirty="0"/>
              <a:t>Resource Teachers</a:t>
            </a:r>
          </a:p>
          <a:p>
            <a:pPr lvl="1"/>
            <a:r>
              <a:rPr lang="en-US" dirty="0"/>
              <a:t>Materials</a:t>
            </a:r>
          </a:p>
          <a:p>
            <a:pPr lvl="1"/>
            <a:r>
              <a:rPr lang="en-US" dirty="0"/>
              <a:t>Curriculum</a:t>
            </a:r>
          </a:p>
          <a:p>
            <a:r>
              <a:rPr lang="en-US" dirty="0"/>
              <a:t>Title I Parent &amp; Family Engagement Set Aside</a:t>
            </a:r>
          </a:p>
          <a:p>
            <a:pPr lvl="1"/>
            <a:r>
              <a:rPr lang="en-US" dirty="0"/>
              <a:t>$ 5676 Available for 20-21 for Parent and Family Engagement</a:t>
            </a:r>
          </a:p>
          <a:p>
            <a:pPr marL="530352" lvl="1" indent="0">
              <a:buNone/>
            </a:pPr>
            <a:endParaRPr lang="en-US" dirty="0"/>
          </a:p>
        </p:txBody>
      </p:sp>
    </p:spTree>
    <p:extLst>
      <p:ext uri="{BB962C8B-B14F-4D97-AF65-F5344CB8AC3E}">
        <p14:creationId xmlns:p14="http://schemas.microsoft.com/office/powerpoint/2010/main" val="203970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Help Decide How Funds are Spent?</a:t>
            </a:r>
          </a:p>
        </p:txBody>
      </p:sp>
      <p:sp>
        <p:nvSpPr>
          <p:cNvPr id="3" name="Content Placeholder 2"/>
          <p:cNvSpPr>
            <a:spLocks noGrp="1"/>
          </p:cNvSpPr>
          <p:nvPr>
            <p:ph idx="1"/>
          </p:nvPr>
        </p:nvSpPr>
        <p:spPr/>
        <p:txBody>
          <a:bodyPr/>
          <a:lstStyle/>
          <a:p>
            <a:r>
              <a:rPr lang="en-US" sz="2800" dirty="0"/>
              <a:t>Project Application Survey</a:t>
            </a:r>
          </a:p>
          <a:p>
            <a:r>
              <a:rPr lang="en-US" sz="2800" dirty="0"/>
              <a:t>Join SAC</a:t>
            </a:r>
          </a:p>
          <a:p>
            <a:endParaRPr lang="en-US" dirty="0"/>
          </a:p>
          <a:p>
            <a:endParaRPr lang="en-US" dirty="0"/>
          </a:p>
        </p:txBody>
      </p:sp>
    </p:spTree>
    <p:extLst>
      <p:ext uri="{BB962C8B-B14F-4D97-AF65-F5344CB8AC3E}">
        <p14:creationId xmlns:p14="http://schemas.microsoft.com/office/powerpoint/2010/main" val="235946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806" y="371006"/>
            <a:ext cx="9601200" cy="1485900"/>
          </a:xfrm>
        </p:spPr>
        <p:txBody>
          <a:bodyPr/>
          <a:lstStyle/>
          <a:p>
            <a:r>
              <a:rPr lang="en-US" dirty="0"/>
              <a:t>Canvas Family Guide</a:t>
            </a:r>
          </a:p>
        </p:txBody>
      </p:sp>
      <p:sp>
        <p:nvSpPr>
          <p:cNvPr id="3" name="Content Placeholder 2"/>
          <p:cNvSpPr>
            <a:spLocks noGrp="1"/>
          </p:cNvSpPr>
          <p:nvPr>
            <p:ph idx="1"/>
          </p:nvPr>
        </p:nvSpPr>
        <p:spPr>
          <a:xfrm>
            <a:off x="809469" y="1409075"/>
            <a:ext cx="10732957" cy="5246557"/>
          </a:xfrm>
        </p:spPr>
        <p:txBody>
          <a:bodyPr>
            <a:normAutofit lnSpcReduction="10000"/>
          </a:bodyPr>
          <a:lstStyle/>
          <a:p>
            <a:pPr marL="0" indent="0">
              <a:buNone/>
            </a:pPr>
            <a:r>
              <a:rPr lang="en-US" sz="2400" dirty="0"/>
              <a:t>This guide provides parents and guardians with helpful information for using Canvas to support and monitor student academic progress. Canvas is the District's new learning management system (LMS) and will replace </a:t>
            </a:r>
            <a:r>
              <a:rPr lang="en-US" sz="2400" dirty="0" err="1"/>
              <a:t>Edsby</a:t>
            </a:r>
            <a:r>
              <a:rPr lang="en-US" sz="2400" dirty="0"/>
              <a:t>. A Learning Management System (LMS) simplifies teaching and learning by connecting the digital tools teachers, students, and parents use in one place. This guide has been created for parents and guardians and includes information about the Canvas Learning Management System and general instructions for using Canvas as a parent/observer. Canvas provides a variety of benefits for parents which are mentioned below:</a:t>
            </a:r>
          </a:p>
          <a:p>
            <a:endParaRPr lang="en-US" dirty="0"/>
          </a:p>
          <a:p>
            <a:r>
              <a:rPr lang="en-US" sz="2800" dirty="0"/>
              <a:t>Parents can use Canvas to:</a:t>
            </a:r>
          </a:p>
          <a:p>
            <a:pPr lvl="1"/>
            <a:r>
              <a:rPr lang="en-US" dirty="0"/>
              <a:t>Review upcoming or past assignments </a:t>
            </a:r>
          </a:p>
          <a:p>
            <a:pPr lvl="1"/>
            <a:r>
              <a:rPr lang="en-US" dirty="0"/>
              <a:t>Check on grades </a:t>
            </a:r>
          </a:p>
          <a:p>
            <a:pPr lvl="1"/>
            <a:r>
              <a:rPr lang="en-US" dirty="0"/>
              <a:t>Receive alerts for student activity </a:t>
            </a:r>
          </a:p>
          <a:p>
            <a:pPr lvl="1"/>
            <a:r>
              <a:rPr lang="en-US" dirty="0"/>
              <a:t>Communicate with teachers </a:t>
            </a:r>
          </a:p>
          <a:p>
            <a:endParaRPr lang="en-US" dirty="0"/>
          </a:p>
        </p:txBody>
      </p:sp>
    </p:spTree>
    <p:extLst>
      <p:ext uri="{BB962C8B-B14F-4D97-AF65-F5344CB8AC3E}">
        <p14:creationId xmlns:p14="http://schemas.microsoft.com/office/powerpoint/2010/main" val="1877431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98426" y="1603948"/>
            <a:ext cx="6459824" cy="4113551"/>
          </a:xfrm>
        </p:spPr>
      </p:pic>
      <p:sp>
        <p:nvSpPr>
          <p:cNvPr id="6" name="Rectangle 5"/>
          <p:cNvSpPr/>
          <p:nvPr/>
        </p:nvSpPr>
        <p:spPr>
          <a:xfrm>
            <a:off x="1371600" y="5927761"/>
            <a:ext cx="9236246"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Complete Title I Project Application Survey</a:t>
            </a:r>
          </a:p>
        </p:txBody>
      </p:sp>
    </p:spTree>
    <p:extLst>
      <p:ext uri="{BB962C8B-B14F-4D97-AF65-F5344CB8AC3E}">
        <p14:creationId xmlns:p14="http://schemas.microsoft.com/office/powerpoint/2010/main" val="12428653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221</TotalTime>
  <Words>418</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Franklin Gothic Book</vt:lpstr>
      <vt:lpstr>Times New Roman</vt:lpstr>
      <vt:lpstr>Crop</vt:lpstr>
      <vt:lpstr>Oak Grove Elementary 2020-2021 Annual Title I Meeting Presentation</vt:lpstr>
      <vt:lpstr>Agenda</vt:lpstr>
      <vt:lpstr>What Is Title I</vt:lpstr>
      <vt:lpstr>Oak Grove Parent &amp; Family Engagement Plan</vt:lpstr>
      <vt:lpstr>Compact</vt:lpstr>
      <vt:lpstr>Title I Funds in Our School</vt:lpstr>
      <vt:lpstr>How Can You Help Decide How Funds are Spent?</vt:lpstr>
      <vt:lpstr>Canvas Family Guide</vt:lpstr>
      <vt:lpstr>Questions</vt:lpstr>
    </vt:vector>
  </TitlesOfParts>
  <Company>HCPS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School Name  2020-2021 Annual Title I Meeting Presentation</dc:title>
  <dc:creator>Angela Fullwood</dc:creator>
  <cp:lastModifiedBy>Kristy Trippany</cp:lastModifiedBy>
  <cp:revision>7</cp:revision>
  <dcterms:created xsi:type="dcterms:W3CDTF">2020-08-17T13:06:56Z</dcterms:created>
  <dcterms:modified xsi:type="dcterms:W3CDTF">2020-10-16T15:54:36Z</dcterms:modified>
</cp:coreProperties>
</file>