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62" r:id="rId2"/>
    <p:sldId id="281" r:id="rId3"/>
    <p:sldId id="280" r:id="rId4"/>
    <p:sldId id="288" r:id="rId5"/>
    <p:sldId id="258" r:id="rId6"/>
    <p:sldId id="259" r:id="rId7"/>
    <p:sldId id="282" r:id="rId8"/>
    <p:sldId id="312" r:id="rId9"/>
    <p:sldId id="261" r:id="rId10"/>
    <p:sldId id="316" r:id="rId11"/>
    <p:sldId id="315" r:id="rId12"/>
    <p:sldId id="276" r:id="rId13"/>
    <p:sldId id="275" r:id="rId14"/>
    <p:sldId id="31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3" autoAdjust="0"/>
    <p:restoredTop sz="94660"/>
  </p:normalViewPr>
  <p:slideViewPr>
    <p:cSldViewPr snapToGrid="0">
      <p:cViewPr varScale="1">
        <p:scale>
          <a:sx n="104" d="100"/>
          <a:sy n="104" d="100"/>
        </p:scale>
        <p:origin x="8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EC5FA-0B14-4B71-A87D-E14039549A4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D24B11D8-0D1A-44F1-9E0F-B119F364F755}">
      <dgm:prSet phldrT="[Text]"/>
      <dgm:spPr/>
      <dgm:t>
        <a:bodyPr/>
        <a:lstStyle/>
        <a:p>
          <a:r>
            <a:rPr lang="en-US"/>
            <a:t>Confident</a:t>
          </a:r>
        </a:p>
      </dgm:t>
    </dgm:pt>
    <dgm:pt modelId="{22DD28AD-DA21-48FA-8227-F187FA5D465A}" type="parTrans" cxnId="{EC224601-8B24-45E7-92FB-5CD518A0D07B}">
      <dgm:prSet/>
      <dgm:spPr/>
      <dgm:t>
        <a:bodyPr/>
        <a:lstStyle/>
        <a:p>
          <a:endParaRPr lang="en-US"/>
        </a:p>
      </dgm:t>
    </dgm:pt>
    <dgm:pt modelId="{9EEB30D5-2394-4791-B97C-81598BE8D4F3}" type="sibTrans" cxnId="{EC224601-8B24-45E7-92FB-5CD518A0D07B}">
      <dgm:prSet/>
      <dgm:spPr/>
      <dgm:t>
        <a:bodyPr/>
        <a:lstStyle/>
        <a:p>
          <a:endParaRPr lang="en-US"/>
        </a:p>
      </dgm:t>
    </dgm:pt>
    <dgm:pt modelId="{1C5CB002-665A-4FB0-857A-48A43E9B0165}">
      <dgm:prSet phldrT="[Text]"/>
      <dgm:spPr/>
      <dgm:t>
        <a:bodyPr/>
        <a:lstStyle/>
        <a:p>
          <a:r>
            <a:rPr lang="en-US"/>
            <a:t>Secure in Knowledge</a:t>
          </a:r>
        </a:p>
      </dgm:t>
    </dgm:pt>
    <dgm:pt modelId="{6FF44016-62DF-4A6F-8977-951AF2C0C106}" type="parTrans" cxnId="{AFA73080-0716-4C0D-8805-9875094C2E60}">
      <dgm:prSet/>
      <dgm:spPr/>
      <dgm:t>
        <a:bodyPr/>
        <a:lstStyle/>
        <a:p>
          <a:endParaRPr lang="en-US"/>
        </a:p>
      </dgm:t>
    </dgm:pt>
    <dgm:pt modelId="{37236718-3E06-40A0-A193-86CD716C1B53}" type="sibTrans" cxnId="{AFA73080-0716-4C0D-8805-9875094C2E60}">
      <dgm:prSet/>
      <dgm:spPr/>
      <dgm:t>
        <a:bodyPr/>
        <a:lstStyle/>
        <a:p>
          <a:endParaRPr lang="en-US"/>
        </a:p>
      </dgm:t>
    </dgm:pt>
    <dgm:pt modelId="{E0E66D18-851B-42F7-AF2C-B9B2CE86DBB8}">
      <dgm:prSet phldrT="[Text]"/>
      <dgm:spPr/>
      <dgm:t>
        <a:bodyPr/>
        <a:lstStyle/>
        <a:p>
          <a:r>
            <a:rPr lang="en-US"/>
            <a:t>Comfortable Exploring &amp; Evaluating Ideas and Arguments </a:t>
          </a:r>
        </a:p>
      </dgm:t>
    </dgm:pt>
    <dgm:pt modelId="{DFA3CBEB-F6A2-4359-B1AA-062B432212C8}" type="parTrans" cxnId="{C7502AC7-BDCF-46BB-96FF-BBC6C3057652}">
      <dgm:prSet/>
      <dgm:spPr/>
      <dgm:t>
        <a:bodyPr/>
        <a:lstStyle/>
        <a:p>
          <a:endParaRPr lang="en-US"/>
        </a:p>
      </dgm:t>
    </dgm:pt>
    <dgm:pt modelId="{CD5C62EC-0E93-4269-BC94-4894B2338CD6}" type="sibTrans" cxnId="{C7502AC7-BDCF-46BB-96FF-BBC6C3057652}">
      <dgm:prSet/>
      <dgm:spPr/>
      <dgm:t>
        <a:bodyPr/>
        <a:lstStyle/>
        <a:p>
          <a:endParaRPr lang="en-US"/>
        </a:p>
      </dgm:t>
    </dgm:pt>
    <dgm:pt modelId="{4A67A9E0-A55C-4041-8250-AE9B4636264F}">
      <dgm:prSet phldrT="[Text]"/>
      <dgm:spPr/>
      <dgm:t>
        <a:bodyPr/>
        <a:lstStyle/>
        <a:p>
          <a:r>
            <a:rPr lang="en-US"/>
            <a:t>Responsible</a:t>
          </a:r>
        </a:p>
      </dgm:t>
    </dgm:pt>
    <dgm:pt modelId="{02952AC2-2011-4F7A-AFDF-FC32D191B0F5}" type="parTrans" cxnId="{3913966C-6009-4C91-88EE-9EA7B0BFFC16}">
      <dgm:prSet/>
      <dgm:spPr/>
      <dgm:t>
        <a:bodyPr/>
        <a:lstStyle/>
        <a:p>
          <a:endParaRPr lang="en-US"/>
        </a:p>
      </dgm:t>
    </dgm:pt>
    <dgm:pt modelId="{E67BE296-7FBD-4BA2-AC5D-BCB801A8F74D}" type="sibTrans" cxnId="{3913966C-6009-4C91-88EE-9EA7B0BFFC16}">
      <dgm:prSet/>
      <dgm:spPr/>
      <dgm:t>
        <a:bodyPr/>
        <a:lstStyle/>
        <a:p>
          <a:endParaRPr lang="en-US"/>
        </a:p>
      </dgm:t>
    </dgm:pt>
    <dgm:pt modelId="{8DED4D2A-80CF-4DDE-82FF-0130F9B7FA4E}">
      <dgm:prSet phldrT="[Text]"/>
      <dgm:spPr/>
      <dgm:t>
        <a:bodyPr/>
        <a:lstStyle/>
        <a:p>
          <a:r>
            <a:rPr lang="en-US"/>
            <a:t>Takes Ownership of Learning</a:t>
          </a:r>
        </a:p>
      </dgm:t>
    </dgm:pt>
    <dgm:pt modelId="{ECC08AF1-D2F1-4716-83B6-68B007E483E4}" type="parTrans" cxnId="{F599A319-42A3-402C-8ACF-32A1E7DD181C}">
      <dgm:prSet/>
      <dgm:spPr/>
      <dgm:t>
        <a:bodyPr/>
        <a:lstStyle/>
        <a:p>
          <a:endParaRPr lang="en-US"/>
        </a:p>
      </dgm:t>
    </dgm:pt>
    <dgm:pt modelId="{412261AB-9E02-49B4-95A7-85FDC2EAEB78}" type="sibTrans" cxnId="{F599A319-42A3-402C-8ACF-32A1E7DD181C}">
      <dgm:prSet/>
      <dgm:spPr/>
      <dgm:t>
        <a:bodyPr/>
        <a:lstStyle/>
        <a:p>
          <a:endParaRPr lang="en-US"/>
        </a:p>
      </dgm:t>
    </dgm:pt>
    <dgm:pt modelId="{9C7D417B-86F9-4D01-834C-F09D531915E5}">
      <dgm:prSet phldrT="[Text]"/>
      <dgm:spPr/>
      <dgm:t>
        <a:bodyPr/>
        <a:lstStyle/>
        <a:p>
          <a:r>
            <a:rPr lang="en-US"/>
            <a:t>Demonstrates Intellectual Integrity</a:t>
          </a:r>
        </a:p>
      </dgm:t>
    </dgm:pt>
    <dgm:pt modelId="{09CBDF8E-AAF3-4F90-9910-802F58B624AC}" type="parTrans" cxnId="{B30CF6DC-45D9-44DC-8197-C2CB24367788}">
      <dgm:prSet/>
      <dgm:spPr/>
      <dgm:t>
        <a:bodyPr/>
        <a:lstStyle/>
        <a:p>
          <a:endParaRPr lang="en-US"/>
        </a:p>
      </dgm:t>
    </dgm:pt>
    <dgm:pt modelId="{A8C424C8-A877-4045-ACD4-B4BF41AF7B04}" type="sibTrans" cxnId="{B30CF6DC-45D9-44DC-8197-C2CB24367788}">
      <dgm:prSet/>
      <dgm:spPr/>
      <dgm:t>
        <a:bodyPr/>
        <a:lstStyle/>
        <a:p>
          <a:endParaRPr lang="en-US"/>
        </a:p>
      </dgm:t>
    </dgm:pt>
    <dgm:pt modelId="{7AA2C113-BE90-49CC-8F4E-ED1936EAA444}">
      <dgm:prSet phldrT="[Text]"/>
      <dgm:spPr/>
      <dgm:t>
        <a:bodyPr/>
        <a:lstStyle/>
        <a:p>
          <a:r>
            <a:rPr lang="en-US"/>
            <a:t>Reflective</a:t>
          </a:r>
        </a:p>
      </dgm:t>
    </dgm:pt>
    <dgm:pt modelId="{6E48DBCA-8BEF-403B-8FCF-D87C546E7450}" type="parTrans" cxnId="{6E6C5E43-8B3D-4F65-974A-8A48FF8656B8}">
      <dgm:prSet/>
      <dgm:spPr/>
      <dgm:t>
        <a:bodyPr/>
        <a:lstStyle/>
        <a:p>
          <a:endParaRPr lang="en-US"/>
        </a:p>
      </dgm:t>
    </dgm:pt>
    <dgm:pt modelId="{B5425B87-6886-43F1-9084-EB4A9CAD0206}" type="sibTrans" cxnId="{6E6C5E43-8B3D-4F65-974A-8A48FF8656B8}">
      <dgm:prSet/>
      <dgm:spPr/>
      <dgm:t>
        <a:bodyPr/>
        <a:lstStyle/>
        <a:p>
          <a:endParaRPr lang="en-US"/>
        </a:p>
      </dgm:t>
    </dgm:pt>
    <dgm:pt modelId="{93E773B8-090D-4B37-82BC-5D52B357820F}">
      <dgm:prSet phldrT="[Text]"/>
      <dgm:spPr/>
      <dgm:t>
        <a:bodyPr/>
        <a:lstStyle/>
        <a:p>
          <a:r>
            <a:rPr lang="en-US"/>
            <a:t>Values the Process of Learning as well as  the Products</a:t>
          </a:r>
        </a:p>
      </dgm:t>
    </dgm:pt>
    <dgm:pt modelId="{9CB3B665-62A8-41F9-BDD0-60C958DD3D3D}" type="parTrans" cxnId="{A060AF5C-89F3-4862-B427-AA4B21C3257E}">
      <dgm:prSet/>
      <dgm:spPr/>
      <dgm:t>
        <a:bodyPr/>
        <a:lstStyle/>
        <a:p>
          <a:endParaRPr lang="en-US"/>
        </a:p>
      </dgm:t>
    </dgm:pt>
    <dgm:pt modelId="{863AFD78-E843-45FC-991A-AA4295F1BBED}" type="sibTrans" cxnId="{A060AF5C-89F3-4862-B427-AA4B21C3257E}">
      <dgm:prSet/>
      <dgm:spPr/>
      <dgm:t>
        <a:bodyPr/>
        <a:lstStyle/>
        <a:p>
          <a:endParaRPr lang="en-US"/>
        </a:p>
      </dgm:t>
    </dgm:pt>
    <dgm:pt modelId="{BE0C0309-21C4-443E-BA3A-7F53767A1242}">
      <dgm:prSet phldrT="[Text]"/>
      <dgm:spPr/>
      <dgm:t>
        <a:bodyPr/>
        <a:lstStyle/>
        <a:p>
          <a:r>
            <a:rPr lang="en-US"/>
            <a:t>Develops Strategies to Become a Life-Long Learner</a:t>
          </a:r>
        </a:p>
      </dgm:t>
    </dgm:pt>
    <dgm:pt modelId="{A8C1279E-349E-4BE5-BE76-490429C22AB4}" type="parTrans" cxnId="{DB1EB9D5-C920-4CF6-B5DD-BD757C238563}">
      <dgm:prSet/>
      <dgm:spPr/>
      <dgm:t>
        <a:bodyPr/>
        <a:lstStyle/>
        <a:p>
          <a:endParaRPr lang="en-US"/>
        </a:p>
      </dgm:t>
    </dgm:pt>
    <dgm:pt modelId="{C4DBF72E-4C4C-4A10-ABC7-860B73436C47}" type="sibTrans" cxnId="{DB1EB9D5-C920-4CF6-B5DD-BD757C238563}">
      <dgm:prSet/>
      <dgm:spPr/>
      <dgm:t>
        <a:bodyPr/>
        <a:lstStyle/>
        <a:p>
          <a:endParaRPr lang="en-US"/>
        </a:p>
      </dgm:t>
    </dgm:pt>
    <dgm:pt modelId="{DC6066B6-81B5-40F7-9D4F-9025087E2397}">
      <dgm:prSet phldrT="[Text]"/>
      <dgm:spPr/>
      <dgm:t>
        <a:bodyPr/>
        <a:lstStyle/>
        <a:p>
          <a:r>
            <a:rPr lang="en-US"/>
            <a:t>Communicate &amp; Defend Views and Opinions While Respecting Others</a:t>
          </a:r>
        </a:p>
      </dgm:t>
    </dgm:pt>
    <dgm:pt modelId="{E122A33C-7A68-457E-A982-35364F920400}" type="parTrans" cxnId="{54652265-0223-4AF6-B5B6-AAB8DC2C95CD}">
      <dgm:prSet/>
      <dgm:spPr/>
      <dgm:t>
        <a:bodyPr/>
        <a:lstStyle/>
        <a:p>
          <a:endParaRPr lang="en-US"/>
        </a:p>
      </dgm:t>
    </dgm:pt>
    <dgm:pt modelId="{1F4C43E8-403A-4BCD-A8DA-CD85A1FC094C}" type="sibTrans" cxnId="{54652265-0223-4AF6-B5B6-AAB8DC2C95CD}">
      <dgm:prSet/>
      <dgm:spPr/>
      <dgm:t>
        <a:bodyPr/>
        <a:lstStyle/>
        <a:p>
          <a:endParaRPr lang="en-US"/>
        </a:p>
      </dgm:t>
    </dgm:pt>
    <dgm:pt modelId="{1CBAFE01-EC6C-424C-A634-F8B1075D3001}">
      <dgm:prSet phldrT="[Text]"/>
      <dgm:spPr/>
      <dgm:t>
        <a:bodyPr/>
        <a:lstStyle/>
        <a:p>
          <a:r>
            <a:rPr lang="en-US"/>
            <a:t>Collaborative &amp; Supportive</a:t>
          </a:r>
        </a:p>
      </dgm:t>
    </dgm:pt>
    <dgm:pt modelId="{EA090CDD-74B8-4E31-89A2-83E09673DC4E}" type="parTrans" cxnId="{9A8482F9-CC86-4C71-9301-2BDB322CCB1C}">
      <dgm:prSet/>
      <dgm:spPr/>
      <dgm:t>
        <a:bodyPr/>
        <a:lstStyle/>
        <a:p>
          <a:endParaRPr lang="en-US"/>
        </a:p>
      </dgm:t>
    </dgm:pt>
    <dgm:pt modelId="{2D6FC09D-0B5B-412D-BA53-E6123AF6AC55}" type="sibTrans" cxnId="{9A8482F9-CC86-4C71-9301-2BDB322CCB1C}">
      <dgm:prSet/>
      <dgm:spPr/>
      <dgm:t>
        <a:bodyPr/>
        <a:lstStyle/>
        <a:p>
          <a:endParaRPr lang="en-US"/>
        </a:p>
      </dgm:t>
    </dgm:pt>
    <dgm:pt modelId="{5825A33E-5945-4CB6-8B9F-3B66363D8438}">
      <dgm:prSet phldrT="[Text]"/>
      <dgm:spPr/>
      <dgm:t>
        <a:bodyPr/>
        <a:lstStyle/>
        <a:p>
          <a:r>
            <a:rPr lang="en-US"/>
            <a:t>Appreciates Culture, Context, and Community</a:t>
          </a:r>
        </a:p>
      </dgm:t>
    </dgm:pt>
    <dgm:pt modelId="{BD67820C-0E2E-4656-9A5A-C7D0A1569FAC}" type="parTrans" cxnId="{988AD751-F509-43CB-A08C-4520062CB5F4}">
      <dgm:prSet/>
      <dgm:spPr/>
      <dgm:t>
        <a:bodyPr/>
        <a:lstStyle/>
        <a:p>
          <a:endParaRPr lang="en-US"/>
        </a:p>
      </dgm:t>
    </dgm:pt>
    <dgm:pt modelId="{020EE067-6091-45B6-A612-6F68D7D0945A}" type="sibTrans" cxnId="{988AD751-F509-43CB-A08C-4520062CB5F4}">
      <dgm:prSet/>
      <dgm:spPr/>
      <dgm:t>
        <a:bodyPr/>
        <a:lstStyle/>
        <a:p>
          <a:endParaRPr lang="en-US"/>
        </a:p>
      </dgm:t>
    </dgm:pt>
    <dgm:pt modelId="{E49B40F6-6252-4654-9C40-CA9F5C189841}">
      <dgm:prSet phldrT="[Text]"/>
      <dgm:spPr/>
      <dgm:t>
        <a:bodyPr/>
        <a:lstStyle/>
        <a:p>
          <a:r>
            <a:rPr lang="en-US"/>
            <a:t>Innovative</a:t>
          </a:r>
        </a:p>
      </dgm:t>
    </dgm:pt>
    <dgm:pt modelId="{3CE9B93B-545C-45C3-B53B-39422B981DA3}" type="parTrans" cxnId="{03901D00-2C27-4D45-9B0A-4978811C6D7E}">
      <dgm:prSet/>
      <dgm:spPr/>
      <dgm:t>
        <a:bodyPr/>
        <a:lstStyle/>
        <a:p>
          <a:endParaRPr lang="en-US"/>
        </a:p>
      </dgm:t>
    </dgm:pt>
    <dgm:pt modelId="{4BF198D9-2B55-4C3D-9E0C-482B776A75A1}" type="sibTrans" cxnId="{03901D00-2C27-4D45-9B0A-4978811C6D7E}">
      <dgm:prSet/>
      <dgm:spPr/>
      <dgm:t>
        <a:bodyPr/>
        <a:lstStyle/>
        <a:p>
          <a:endParaRPr lang="en-US"/>
        </a:p>
      </dgm:t>
    </dgm:pt>
    <dgm:pt modelId="{96E93332-60AF-4A05-90F1-1B341AACA918}">
      <dgm:prSet phldrT="[Text]"/>
      <dgm:spPr/>
      <dgm:t>
        <a:bodyPr/>
        <a:lstStyle/>
        <a:p>
          <a:r>
            <a:rPr lang="en-US"/>
            <a:t>Resourceful, Creative, and Imaginative</a:t>
          </a:r>
        </a:p>
      </dgm:t>
    </dgm:pt>
    <dgm:pt modelId="{0527BC8A-8FA5-4C7E-97B9-FC4FFBDF3546}" type="parTrans" cxnId="{B3BA8D1E-7535-45EE-9374-D274CE1FECD3}">
      <dgm:prSet/>
      <dgm:spPr/>
      <dgm:t>
        <a:bodyPr/>
        <a:lstStyle/>
        <a:p>
          <a:endParaRPr lang="en-US"/>
        </a:p>
      </dgm:t>
    </dgm:pt>
    <dgm:pt modelId="{3B3A6A10-7B51-45A4-922C-9C1DCB1C8143}" type="sibTrans" cxnId="{B3BA8D1E-7535-45EE-9374-D274CE1FECD3}">
      <dgm:prSet/>
      <dgm:spPr/>
      <dgm:t>
        <a:bodyPr/>
        <a:lstStyle/>
        <a:p>
          <a:endParaRPr lang="en-US"/>
        </a:p>
      </dgm:t>
    </dgm:pt>
    <dgm:pt modelId="{3B509559-3741-4340-8E20-50493B39CD2F}">
      <dgm:prSet phldrT="[Text]"/>
      <dgm:spPr/>
      <dgm:t>
        <a:bodyPr/>
        <a:lstStyle/>
        <a:p>
          <a:r>
            <a:rPr lang="en-US"/>
            <a:t>Engaged</a:t>
          </a:r>
        </a:p>
      </dgm:t>
    </dgm:pt>
    <dgm:pt modelId="{D9CFCE08-3A1A-4795-828F-506BF618A6C5}" type="parTrans" cxnId="{58F1F077-9B4B-4483-96B4-B45AE5E201CC}">
      <dgm:prSet/>
      <dgm:spPr/>
      <dgm:t>
        <a:bodyPr/>
        <a:lstStyle/>
        <a:p>
          <a:endParaRPr lang="en-US"/>
        </a:p>
      </dgm:t>
    </dgm:pt>
    <dgm:pt modelId="{7B95C0D8-713F-4662-A20E-92F3F9885A68}" type="sibTrans" cxnId="{58F1F077-9B4B-4483-96B4-B45AE5E201CC}">
      <dgm:prSet/>
      <dgm:spPr/>
      <dgm:t>
        <a:bodyPr/>
        <a:lstStyle/>
        <a:p>
          <a:endParaRPr lang="en-US"/>
        </a:p>
      </dgm:t>
    </dgm:pt>
    <dgm:pt modelId="{8864FFF3-2712-4AF2-AFEB-0894BC685F38}">
      <dgm:prSet phldrT="[Text]"/>
      <dgm:spPr/>
      <dgm:t>
        <a:bodyPr/>
        <a:lstStyle/>
        <a:p>
          <a:r>
            <a:rPr lang="en-US"/>
            <a:t>Curious and Inquiry Driven</a:t>
          </a:r>
        </a:p>
      </dgm:t>
    </dgm:pt>
    <dgm:pt modelId="{040B3D91-FB03-410D-B547-1487ADA3A911}" type="parTrans" cxnId="{3B58A754-C4D0-4779-BF4A-A4566DBB0EA9}">
      <dgm:prSet/>
      <dgm:spPr/>
      <dgm:t>
        <a:bodyPr/>
        <a:lstStyle/>
        <a:p>
          <a:endParaRPr lang="en-US"/>
        </a:p>
      </dgm:t>
    </dgm:pt>
    <dgm:pt modelId="{7E64197A-0D27-4D41-B6F7-870D6384C14F}" type="sibTrans" cxnId="{3B58A754-C4D0-4779-BF4A-A4566DBB0EA9}">
      <dgm:prSet/>
      <dgm:spPr/>
      <dgm:t>
        <a:bodyPr/>
        <a:lstStyle/>
        <a:p>
          <a:endParaRPr lang="en-US"/>
        </a:p>
      </dgm:t>
    </dgm:pt>
    <dgm:pt modelId="{74AB7B0A-A1DD-48ED-BB1F-BBC06F3100A2}">
      <dgm:prSet phldrT="[Text]"/>
      <dgm:spPr/>
      <dgm:t>
        <a:bodyPr/>
        <a:lstStyle/>
        <a:p>
          <a:r>
            <a:rPr lang="en-US"/>
            <a:t>Applies Knowledge and Understanding to New Situations</a:t>
          </a:r>
        </a:p>
      </dgm:t>
    </dgm:pt>
    <dgm:pt modelId="{2AAD565F-46B8-4CE4-A043-FD9BDC8958FC}" type="parTrans" cxnId="{6327A55E-A9A7-40FF-B119-6FB3165E7C8F}">
      <dgm:prSet/>
      <dgm:spPr/>
      <dgm:t>
        <a:bodyPr/>
        <a:lstStyle/>
        <a:p>
          <a:endParaRPr lang="en-US"/>
        </a:p>
      </dgm:t>
    </dgm:pt>
    <dgm:pt modelId="{8082FFB2-48CD-4E4B-9A3A-B674B47A3896}" type="sibTrans" cxnId="{6327A55E-A9A7-40FF-B119-6FB3165E7C8F}">
      <dgm:prSet/>
      <dgm:spPr/>
      <dgm:t>
        <a:bodyPr/>
        <a:lstStyle/>
        <a:p>
          <a:endParaRPr lang="en-US"/>
        </a:p>
      </dgm:t>
    </dgm:pt>
    <dgm:pt modelId="{25B06D3E-1488-4E0D-8B78-EFD2C5E2B858}">
      <dgm:prSet phldrT="[Text]"/>
      <dgm:spPr/>
      <dgm:t>
        <a:bodyPr/>
        <a:lstStyle/>
        <a:p>
          <a:r>
            <a:rPr lang="en-US"/>
            <a:t>Receptive to New Ideas</a:t>
          </a:r>
        </a:p>
      </dgm:t>
    </dgm:pt>
    <dgm:pt modelId="{49C4585E-F003-4342-92AD-CDA4F96F56AF}" type="parTrans" cxnId="{1FFA913A-65A0-4480-B652-B962C3962B90}">
      <dgm:prSet/>
      <dgm:spPr/>
      <dgm:t>
        <a:bodyPr/>
        <a:lstStyle/>
        <a:p>
          <a:endParaRPr lang="en-US"/>
        </a:p>
      </dgm:t>
    </dgm:pt>
    <dgm:pt modelId="{6239E48B-F876-4193-B885-285E7EB0B5D5}" type="sibTrans" cxnId="{1FFA913A-65A0-4480-B652-B962C3962B90}">
      <dgm:prSet/>
      <dgm:spPr/>
      <dgm:t>
        <a:bodyPr/>
        <a:lstStyle/>
        <a:p>
          <a:endParaRPr lang="en-US"/>
        </a:p>
      </dgm:t>
    </dgm:pt>
    <dgm:pt modelId="{B9C0B083-3E66-45AC-A5A5-9364D8857803}">
      <dgm:prSet phldrT="[Text]"/>
      <dgm:spPr/>
      <dgm:t>
        <a:bodyPr/>
        <a:lstStyle/>
        <a:p>
          <a:r>
            <a:rPr lang="en-US"/>
            <a:t>Equipped to Participate Constructively in Society and the Economy (Locally, Nationally, and Globally) </a:t>
          </a:r>
        </a:p>
      </dgm:t>
    </dgm:pt>
    <dgm:pt modelId="{EBEC7F5A-5507-4907-8F16-09A11F8EE227}" type="parTrans" cxnId="{480C9C18-3F31-46DA-A422-B9363A2B76FB}">
      <dgm:prSet/>
      <dgm:spPr/>
      <dgm:t>
        <a:bodyPr/>
        <a:lstStyle/>
        <a:p>
          <a:endParaRPr lang="en-US"/>
        </a:p>
      </dgm:t>
    </dgm:pt>
    <dgm:pt modelId="{56685992-8150-41BE-B1CD-8F176C5234B4}" type="sibTrans" cxnId="{480C9C18-3F31-46DA-A422-B9363A2B76FB}">
      <dgm:prSet/>
      <dgm:spPr/>
      <dgm:t>
        <a:bodyPr/>
        <a:lstStyle/>
        <a:p>
          <a:endParaRPr lang="en-US"/>
        </a:p>
      </dgm:t>
    </dgm:pt>
    <dgm:pt modelId="{44F41CEF-2B64-41BF-8E89-D48F5F61F6EF}">
      <dgm:prSet phldrT="[Text]"/>
      <dgm:spPr/>
      <dgm:t>
        <a:bodyPr/>
        <a:lstStyle/>
        <a:p>
          <a:r>
            <a:rPr lang="en-US"/>
            <a:t>Intellectual Risk Takers</a:t>
          </a:r>
        </a:p>
      </dgm:t>
    </dgm:pt>
    <dgm:pt modelId="{4FB1AD54-3646-451F-B713-D83BA3AA3462}" type="parTrans" cxnId="{50175ABA-84EF-460A-8B39-0F76099A39E7}">
      <dgm:prSet/>
      <dgm:spPr/>
      <dgm:t>
        <a:bodyPr/>
        <a:lstStyle/>
        <a:p>
          <a:endParaRPr lang="en-US"/>
        </a:p>
      </dgm:t>
    </dgm:pt>
    <dgm:pt modelId="{59EFCD52-89F3-4139-83FC-1AFEDA4ECCA0}" type="sibTrans" cxnId="{50175ABA-84EF-460A-8B39-0F76099A39E7}">
      <dgm:prSet/>
      <dgm:spPr/>
      <dgm:t>
        <a:bodyPr/>
        <a:lstStyle/>
        <a:p>
          <a:endParaRPr lang="en-US"/>
        </a:p>
      </dgm:t>
    </dgm:pt>
    <dgm:pt modelId="{889B7365-47A7-4F49-BCB5-4C1127751B5E}">
      <dgm:prSet phldrT="[Text]"/>
      <dgm:spPr/>
      <dgm:t>
        <a:bodyPr/>
        <a:lstStyle/>
        <a:p>
          <a:r>
            <a:rPr lang="en-US"/>
            <a:t>Equipped for New and Future Challenges</a:t>
          </a:r>
        </a:p>
      </dgm:t>
    </dgm:pt>
    <dgm:pt modelId="{BE53E88B-38FD-4824-8D5A-59C1DC9EEAE7}" type="parTrans" cxnId="{68CF3506-9474-4EA5-A4FA-32ACE11EAC3F}">
      <dgm:prSet/>
      <dgm:spPr/>
      <dgm:t>
        <a:bodyPr/>
        <a:lstStyle/>
        <a:p>
          <a:endParaRPr lang="en-US"/>
        </a:p>
      </dgm:t>
    </dgm:pt>
    <dgm:pt modelId="{14CC8C56-CC8B-40A7-BA6E-DFAC7409D875}" type="sibTrans" cxnId="{68CF3506-9474-4EA5-A4FA-32ACE11EAC3F}">
      <dgm:prSet/>
      <dgm:spPr/>
      <dgm:t>
        <a:bodyPr/>
        <a:lstStyle/>
        <a:p>
          <a:endParaRPr lang="en-US"/>
        </a:p>
      </dgm:t>
    </dgm:pt>
    <dgm:pt modelId="{72B06648-B409-42A3-A0CE-D1766A84DFC5}" type="pres">
      <dgm:prSet presAssocID="{A86EC5FA-0B14-4B71-A87D-E14039549A4C}" presName="Name0" presStyleCnt="0">
        <dgm:presLayoutVars>
          <dgm:dir/>
          <dgm:animLvl val="lvl"/>
          <dgm:resizeHandles val="exact"/>
        </dgm:presLayoutVars>
      </dgm:prSet>
      <dgm:spPr/>
    </dgm:pt>
    <dgm:pt modelId="{3720F3F7-8CCD-45AC-AF63-7E9D20E8380C}" type="pres">
      <dgm:prSet presAssocID="{D24B11D8-0D1A-44F1-9E0F-B119F364F755}" presName="linNode" presStyleCnt="0"/>
      <dgm:spPr/>
    </dgm:pt>
    <dgm:pt modelId="{6CA7EFC3-939D-4A79-B240-0154498D831C}" type="pres">
      <dgm:prSet presAssocID="{D24B11D8-0D1A-44F1-9E0F-B119F364F755}" presName="parentText" presStyleLbl="node1" presStyleIdx="0" presStyleCnt="5">
        <dgm:presLayoutVars>
          <dgm:chMax val="1"/>
          <dgm:bulletEnabled val="1"/>
        </dgm:presLayoutVars>
      </dgm:prSet>
      <dgm:spPr/>
    </dgm:pt>
    <dgm:pt modelId="{D45C30F5-59A5-4036-811F-2EF8C6DC1C73}" type="pres">
      <dgm:prSet presAssocID="{D24B11D8-0D1A-44F1-9E0F-B119F364F755}" presName="descendantText" presStyleLbl="alignAccFollowNode1" presStyleIdx="0" presStyleCnt="5">
        <dgm:presLayoutVars>
          <dgm:bulletEnabled val="1"/>
        </dgm:presLayoutVars>
      </dgm:prSet>
      <dgm:spPr/>
    </dgm:pt>
    <dgm:pt modelId="{CEC7F805-487F-4151-821E-AB67BD875411}" type="pres">
      <dgm:prSet presAssocID="{9EEB30D5-2394-4791-B97C-81598BE8D4F3}" presName="sp" presStyleCnt="0"/>
      <dgm:spPr/>
    </dgm:pt>
    <dgm:pt modelId="{CB0DDCED-52D4-4322-85A0-A895368A07DF}" type="pres">
      <dgm:prSet presAssocID="{4A67A9E0-A55C-4041-8250-AE9B4636264F}" presName="linNode" presStyleCnt="0"/>
      <dgm:spPr/>
    </dgm:pt>
    <dgm:pt modelId="{5DFF2B5A-60B4-4EAE-91F0-727EDC58B8EE}" type="pres">
      <dgm:prSet presAssocID="{4A67A9E0-A55C-4041-8250-AE9B4636264F}" presName="parentText" presStyleLbl="node1" presStyleIdx="1" presStyleCnt="5">
        <dgm:presLayoutVars>
          <dgm:chMax val="1"/>
          <dgm:bulletEnabled val="1"/>
        </dgm:presLayoutVars>
      </dgm:prSet>
      <dgm:spPr/>
    </dgm:pt>
    <dgm:pt modelId="{C3E0D25E-5416-4D56-AE36-D6E5559FA2CC}" type="pres">
      <dgm:prSet presAssocID="{4A67A9E0-A55C-4041-8250-AE9B4636264F}" presName="descendantText" presStyleLbl="alignAccFollowNode1" presStyleIdx="1" presStyleCnt="5">
        <dgm:presLayoutVars>
          <dgm:bulletEnabled val="1"/>
        </dgm:presLayoutVars>
      </dgm:prSet>
      <dgm:spPr/>
    </dgm:pt>
    <dgm:pt modelId="{186E30EA-9B15-47FD-A877-C6C9356E2128}" type="pres">
      <dgm:prSet presAssocID="{E67BE296-7FBD-4BA2-AC5D-BCB801A8F74D}" presName="sp" presStyleCnt="0"/>
      <dgm:spPr/>
    </dgm:pt>
    <dgm:pt modelId="{0689FBEC-9179-4CD9-9876-825AF9C35287}" type="pres">
      <dgm:prSet presAssocID="{7AA2C113-BE90-49CC-8F4E-ED1936EAA444}" presName="linNode" presStyleCnt="0"/>
      <dgm:spPr/>
    </dgm:pt>
    <dgm:pt modelId="{3A25810F-376F-47AE-92B6-6B0540B8CF10}" type="pres">
      <dgm:prSet presAssocID="{7AA2C113-BE90-49CC-8F4E-ED1936EAA444}" presName="parentText" presStyleLbl="node1" presStyleIdx="2" presStyleCnt="5">
        <dgm:presLayoutVars>
          <dgm:chMax val="1"/>
          <dgm:bulletEnabled val="1"/>
        </dgm:presLayoutVars>
      </dgm:prSet>
      <dgm:spPr/>
    </dgm:pt>
    <dgm:pt modelId="{C8B37112-65EB-473F-B5FD-503A1C8B24F1}" type="pres">
      <dgm:prSet presAssocID="{7AA2C113-BE90-49CC-8F4E-ED1936EAA444}" presName="descendantText" presStyleLbl="alignAccFollowNode1" presStyleIdx="2" presStyleCnt="5">
        <dgm:presLayoutVars>
          <dgm:bulletEnabled val="1"/>
        </dgm:presLayoutVars>
      </dgm:prSet>
      <dgm:spPr/>
    </dgm:pt>
    <dgm:pt modelId="{91734B84-56A7-4A01-998C-ED78D073F86D}" type="pres">
      <dgm:prSet presAssocID="{B5425B87-6886-43F1-9084-EB4A9CAD0206}" presName="sp" presStyleCnt="0"/>
      <dgm:spPr/>
    </dgm:pt>
    <dgm:pt modelId="{3D317B6A-EE20-496E-8683-AFF203EEC43A}" type="pres">
      <dgm:prSet presAssocID="{E49B40F6-6252-4654-9C40-CA9F5C189841}" presName="linNode" presStyleCnt="0"/>
      <dgm:spPr/>
    </dgm:pt>
    <dgm:pt modelId="{AB71E594-EE8C-4CBF-8CF9-642F2E1DD1FD}" type="pres">
      <dgm:prSet presAssocID="{E49B40F6-6252-4654-9C40-CA9F5C189841}" presName="parentText" presStyleLbl="node1" presStyleIdx="3" presStyleCnt="5">
        <dgm:presLayoutVars>
          <dgm:chMax val="1"/>
          <dgm:bulletEnabled val="1"/>
        </dgm:presLayoutVars>
      </dgm:prSet>
      <dgm:spPr/>
    </dgm:pt>
    <dgm:pt modelId="{66B42A3F-5006-4FFF-BF59-8AA8B29FBE7C}" type="pres">
      <dgm:prSet presAssocID="{E49B40F6-6252-4654-9C40-CA9F5C189841}" presName="descendantText" presStyleLbl="alignAccFollowNode1" presStyleIdx="3" presStyleCnt="5">
        <dgm:presLayoutVars>
          <dgm:bulletEnabled val="1"/>
        </dgm:presLayoutVars>
      </dgm:prSet>
      <dgm:spPr/>
    </dgm:pt>
    <dgm:pt modelId="{20CE643D-AD13-49A9-A972-5592C4717259}" type="pres">
      <dgm:prSet presAssocID="{4BF198D9-2B55-4C3D-9E0C-482B776A75A1}" presName="sp" presStyleCnt="0"/>
      <dgm:spPr/>
    </dgm:pt>
    <dgm:pt modelId="{80AED58B-E1A7-4EAF-9E5C-323822B4B02F}" type="pres">
      <dgm:prSet presAssocID="{3B509559-3741-4340-8E20-50493B39CD2F}" presName="linNode" presStyleCnt="0"/>
      <dgm:spPr/>
    </dgm:pt>
    <dgm:pt modelId="{C8FB33CC-FD5B-45F1-A0F0-C3D2B3AF6096}" type="pres">
      <dgm:prSet presAssocID="{3B509559-3741-4340-8E20-50493B39CD2F}" presName="parentText" presStyleLbl="node1" presStyleIdx="4" presStyleCnt="5">
        <dgm:presLayoutVars>
          <dgm:chMax val="1"/>
          <dgm:bulletEnabled val="1"/>
        </dgm:presLayoutVars>
      </dgm:prSet>
      <dgm:spPr/>
    </dgm:pt>
    <dgm:pt modelId="{68865F4F-B34A-480A-B9D1-965C2514B005}" type="pres">
      <dgm:prSet presAssocID="{3B509559-3741-4340-8E20-50493B39CD2F}" presName="descendantText" presStyleLbl="alignAccFollowNode1" presStyleIdx="4" presStyleCnt="5">
        <dgm:presLayoutVars>
          <dgm:bulletEnabled val="1"/>
        </dgm:presLayoutVars>
      </dgm:prSet>
      <dgm:spPr/>
    </dgm:pt>
  </dgm:ptLst>
  <dgm:cxnLst>
    <dgm:cxn modelId="{03901D00-2C27-4D45-9B0A-4978811C6D7E}" srcId="{A86EC5FA-0B14-4B71-A87D-E14039549A4C}" destId="{E49B40F6-6252-4654-9C40-CA9F5C189841}" srcOrd="3" destOrd="0" parTransId="{3CE9B93B-545C-45C3-B53B-39422B981DA3}" sibTransId="{4BF198D9-2B55-4C3D-9E0C-482B776A75A1}"/>
    <dgm:cxn modelId="{EC224601-8B24-45E7-92FB-5CD518A0D07B}" srcId="{A86EC5FA-0B14-4B71-A87D-E14039549A4C}" destId="{D24B11D8-0D1A-44F1-9E0F-B119F364F755}" srcOrd="0" destOrd="0" parTransId="{22DD28AD-DA21-48FA-8227-F187FA5D465A}" sibTransId="{9EEB30D5-2394-4791-B97C-81598BE8D4F3}"/>
    <dgm:cxn modelId="{68CF3506-9474-4EA5-A4FA-32ACE11EAC3F}" srcId="{E49B40F6-6252-4654-9C40-CA9F5C189841}" destId="{889B7365-47A7-4F49-BCB5-4C1127751B5E}" srcOrd="0" destOrd="0" parTransId="{BE53E88B-38FD-4824-8D5A-59C1DC9EEAE7}" sibTransId="{14CC8C56-CC8B-40A7-BA6E-DFAC7409D875}"/>
    <dgm:cxn modelId="{5BB0E00D-F9B8-4EBB-807C-BC0F8855AF86}" type="presOf" srcId="{8DED4D2A-80CF-4DDE-82FF-0130F9B7FA4E}" destId="{C3E0D25E-5416-4D56-AE36-D6E5559FA2CC}" srcOrd="0" destOrd="0" presId="urn:microsoft.com/office/officeart/2005/8/layout/vList5"/>
    <dgm:cxn modelId="{480C9C18-3F31-46DA-A422-B9363A2B76FB}" srcId="{3B509559-3741-4340-8E20-50493B39CD2F}" destId="{B9C0B083-3E66-45AC-A5A5-9364D8857803}" srcOrd="2" destOrd="0" parTransId="{EBEC7F5A-5507-4907-8F16-09A11F8EE227}" sibTransId="{56685992-8150-41BE-B1CD-8F176C5234B4}"/>
    <dgm:cxn modelId="{2C6ABC18-C587-4A18-BD13-CF55CD1F9116}" type="presOf" srcId="{4A67A9E0-A55C-4041-8250-AE9B4636264F}" destId="{5DFF2B5A-60B4-4EAE-91F0-727EDC58B8EE}" srcOrd="0" destOrd="0" presId="urn:microsoft.com/office/officeart/2005/8/layout/vList5"/>
    <dgm:cxn modelId="{4CBCFF18-A6F8-455E-AE1E-DD858417C853}" type="presOf" srcId="{E49B40F6-6252-4654-9C40-CA9F5C189841}" destId="{AB71E594-EE8C-4CBF-8CF9-642F2E1DD1FD}" srcOrd="0" destOrd="0" presId="urn:microsoft.com/office/officeart/2005/8/layout/vList5"/>
    <dgm:cxn modelId="{F599A319-42A3-402C-8ACF-32A1E7DD181C}" srcId="{4A67A9E0-A55C-4041-8250-AE9B4636264F}" destId="{8DED4D2A-80CF-4DDE-82FF-0130F9B7FA4E}" srcOrd="0" destOrd="0" parTransId="{ECC08AF1-D2F1-4716-83B6-68B007E483E4}" sibTransId="{412261AB-9E02-49B4-95A7-85FDC2EAEB78}"/>
    <dgm:cxn modelId="{B3BA8D1E-7535-45EE-9374-D274CE1FECD3}" srcId="{E49B40F6-6252-4654-9C40-CA9F5C189841}" destId="{96E93332-60AF-4A05-90F1-1B341AACA918}" srcOrd="1" destOrd="0" parTransId="{0527BC8A-8FA5-4C7E-97B9-FC4FFBDF3546}" sibTransId="{3B3A6A10-7B51-45A4-922C-9C1DCB1C8143}"/>
    <dgm:cxn modelId="{DE879E2B-3C6C-4E3A-98DC-CF95162AEBA5}" type="presOf" srcId="{1C5CB002-665A-4FB0-857A-48A43E9B0165}" destId="{D45C30F5-59A5-4036-811F-2EF8C6DC1C73}" srcOrd="0" destOrd="0" presId="urn:microsoft.com/office/officeart/2005/8/layout/vList5"/>
    <dgm:cxn modelId="{5DC67437-DAEA-41BF-BB5D-FCC79B23AD8D}" type="presOf" srcId="{3B509559-3741-4340-8E20-50493B39CD2F}" destId="{C8FB33CC-FD5B-45F1-A0F0-C3D2B3AF6096}" srcOrd="0" destOrd="0" presId="urn:microsoft.com/office/officeart/2005/8/layout/vList5"/>
    <dgm:cxn modelId="{1FFA913A-65A0-4480-B652-B962C3962B90}" srcId="{3B509559-3741-4340-8E20-50493B39CD2F}" destId="{25B06D3E-1488-4E0D-8B78-EFD2C5E2B858}" srcOrd="1" destOrd="0" parTransId="{49C4585E-F003-4342-92AD-CDA4F96F56AF}" sibTransId="{6239E48B-F876-4193-B885-285E7EB0B5D5}"/>
    <dgm:cxn modelId="{6E6C5E43-8B3D-4F65-974A-8A48FF8656B8}" srcId="{A86EC5FA-0B14-4B71-A87D-E14039549A4C}" destId="{7AA2C113-BE90-49CC-8F4E-ED1936EAA444}" srcOrd="2" destOrd="0" parTransId="{6E48DBCA-8BEF-403B-8FCF-D87C546E7450}" sibTransId="{B5425B87-6886-43F1-9084-EB4A9CAD0206}"/>
    <dgm:cxn modelId="{309D9E46-8B3D-42A9-87BF-BA0C9F9F37C8}" type="presOf" srcId="{A86EC5FA-0B14-4B71-A87D-E14039549A4C}" destId="{72B06648-B409-42A3-A0CE-D1766A84DFC5}" srcOrd="0" destOrd="0" presId="urn:microsoft.com/office/officeart/2005/8/layout/vList5"/>
    <dgm:cxn modelId="{8680E446-E76A-4F54-8900-94AF5C88716F}" type="presOf" srcId="{E0E66D18-851B-42F7-AF2C-B9B2CE86DBB8}" destId="{D45C30F5-59A5-4036-811F-2EF8C6DC1C73}" srcOrd="0" destOrd="2" presId="urn:microsoft.com/office/officeart/2005/8/layout/vList5"/>
    <dgm:cxn modelId="{708CDB47-1CF0-4A61-8E27-2E04665E2B54}" type="presOf" srcId="{DC6066B6-81B5-40F7-9D4F-9025087E2397}" destId="{D45C30F5-59A5-4036-811F-2EF8C6DC1C73}" srcOrd="0" destOrd="3" presId="urn:microsoft.com/office/officeart/2005/8/layout/vList5"/>
    <dgm:cxn modelId="{988AD751-F509-43CB-A08C-4520062CB5F4}" srcId="{4A67A9E0-A55C-4041-8250-AE9B4636264F}" destId="{5825A33E-5945-4CB6-8B9F-3B66363D8438}" srcOrd="3" destOrd="0" parTransId="{BD67820C-0E2E-4656-9A5A-C7D0A1569FAC}" sibTransId="{020EE067-6091-45B6-A612-6F68D7D0945A}"/>
    <dgm:cxn modelId="{2788D851-C82A-470A-80E4-3B60C51E3F91}" type="presOf" srcId="{5825A33E-5945-4CB6-8B9F-3B66363D8438}" destId="{C3E0D25E-5416-4D56-AE36-D6E5559FA2CC}" srcOrd="0" destOrd="3" presId="urn:microsoft.com/office/officeart/2005/8/layout/vList5"/>
    <dgm:cxn modelId="{3B58A754-C4D0-4779-BF4A-A4566DBB0EA9}" srcId="{3B509559-3741-4340-8E20-50493B39CD2F}" destId="{8864FFF3-2712-4AF2-AFEB-0894BC685F38}" srcOrd="0" destOrd="0" parTransId="{040B3D91-FB03-410D-B547-1487ADA3A911}" sibTransId="{7E64197A-0D27-4D41-B6F7-870D6384C14F}"/>
    <dgm:cxn modelId="{A060AF5C-89F3-4862-B427-AA4B21C3257E}" srcId="{7AA2C113-BE90-49CC-8F4E-ED1936EAA444}" destId="{93E773B8-090D-4B37-82BC-5D52B357820F}" srcOrd="0" destOrd="0" parTransId="{9CB3B665-62A8-41F9-BDD0-60C958DD3D3D}" sibTransId="{863AFD78-E843-45FC-991A-AA4295F1BBED}"/>
    <dgm:cxn modelId="{6327A55E-A9A7-40FF-B119-6FB3165E7C8F}" srcId="{E49B40F6-6252-4654-9C40-CA9F5C189841}" destId="{74AB7B0A-A1DD-48ED-BB1F-BBC06F3100A2}" srcOrd="2" destOrd="0" parTransId="{2AAD565F-46B8-4CE4-A043-FD9BDC8958FC}" sibTransId="{8082FFB2-48CD-4E4B-9A3A-B674B47A3896}"/>
    <dgm:cxn modelId="{2BBDB55F-D8F5-4453-859A-CCD994A32F13}" type="presOf" srcId="{93E773B8-090D-4B37-82BC-5D52B357820F}" destId="{C8B37112-65EB-473F-B5FD-503A1C8B24F1}" srcOrd="0" destOrd="0" presId="urn:microsoft.com/office/officeart/2005/8/layout/vList5"/>
    <dgm:cxn modelId="{54652265-0223-4AF6-B5B6-AAB8DC2C95CD}" srcId="{D24B11D8-0D1A-44F1-9E0F-B119F364F755}" destId="{DC6066B6-81B5-40F7-9D4F-9025087E2397}" srcOrd="3" destOrd="0" parTransId="{E122A33C-7A68-457E-A982-35364F920400}" sibTransId="{1F4C43E8-403A-4BCD-A8DA-CD85A1FC094C}"/>
    <dgm:cxn modelId="{3913966C-6009-4C91-88EE-9EA7B0BFFC16}" srcId="{A86EC5FA-0B14-4B71-A87D-E14039549A4C}" destId="{4A67A9E0-A55C-4041-8250-AE9B4636264F}" srcOrd="1" destOrd="0" parTransId="{02952AC2-2011-4F7A-AFDF-FC32D191B0F5}" sibTransId="{E67BE296-7FBD-4BA2-AC5D-BCB801A8F74D}"/>
    <dgm:cxn modelId="{58F1F077-9B4B-4483-96B4-B45AE5E201CC}" srcId="{A86EC5FA-0B14-4B71-A87D-E14039549A4C}" destId="{3B509559-3741-4340-8E20-50493B39CD2F}" srcOrd="4" destOrd="0" parTransId="{D9CFCE08-3A1A-4795-828F-506BF618A6C5}" sibTransId="{7B95C0D8-713F-4662-A20E-92F3F9885A68}"/>
    <dgm:cxn modelId="{E447097D-3EE4-498B-91DC-A6F9194BAD26}" type="presOf" srcId="{B9C0B083-3E66-45AC-A5A5-9364D8857803}" destId="{68865F4F-B34A-480A-B9D1-965C2514B005}" srcOrd="0" destOrd="2" presId="urn:microsoft.com/office/officeart/2005/8/layout/vList5"/>
    <dgm:cxn modelId="{AFA73080-0716-4C0D-8805-9875094C2E60}" srcId="{D24B11D8-0D1A-44F1-9E0F-B119F364F755}" destId="{1C5CB002-665A-4FB0-857A-48A43E9B0165}" srcOrd="0" destOrd="0" parTransId="{6FF44016-62DF-4A6F-8977-951AF2C0C106}" sibTransId="{37236718-3E06-40A0-A193-86CD716C1B53}"/>
    <dgm:cxn modelId="{A4C49283-016B-414F-A165-124C07F7C0AD}" type="presOf" srcId="{1CBAFE01-EC6C-424C-A634-F8B1075D3001}" destId="{C3E0D25E-5416-4D56-AE36-D6E5559FA2CC}" srcOrd="0" destOrd="2" presId="urn:microsoft.com/office/officeart/2005/8/layout/vList5"/>
    <dgm:cxn modelId="{7A652E86-61AF-4983-A992-8F37C3B13E87}" type="presOf" srcId="{44F41CEF-2B64-41BF-8E89-D48F5F61F6EF}" destId="{D45C30F5-59A5-4036-811F-2EF8C6DC1C73}" srcOrd="0" destOrd="1" presId="urn:microsoft.com/office/officeart/2005/8/layout/vList5"/>
    <dgm:cxn modelId="{77736F94-E528-48DA-89B2-91D51A140259}" type="presOf" srcId="{74AB7B0A-A1DD-48ED-BB1F-BBC06F3100A2}" destId="{66B42A3F-5006-4FFF-BF59-8AA8B29FBE7C}" srcOrd="0" destOrd="2" presId="urn:microsoft.com/office/officeart/2005/8/layout/vList5"/>
    <dgm:cxn modelId="{50175ABA-84EF-460A-8B39-0F76099A39E7}" srcId="{D24B11D8-0D1A-44F1-9E0F-B119F364F755}" destId="{44F41CEF-2B64-41BF-8E89-D48F5F61F6EF}" srcOrd="1" destOrd="0" parTransId="{4FB1AD54-3646-451F-B713-D83BA3AA3462}" sibTransId="{59EFCD52-89F3-4139-83FC-1AFEDA4ECCA0}"/>
    <dgm:cxn modelId="{828A68BF-EFA4-4296-B30D-071224187D18}" type="presOf" srcId="{96E93332-60AF-4A05-90F1-1B341AACA918}" destId="{66B42A3F-5006-4FFF-BF59-8AA8B29FBE7C}" srcOrd="0" destOrd="1" presId="urn:microsoft.com/office/officeart/2005/8/layout/vList5"/>
    <dgm:cxn modelId="{C7502AC7-BDCF-46BB-96FF-BBC6C3057652}" srcId="{D24B11D8-0D1A-44F1-9E0F-B119F364F755}" destId="{E0E66D18-851B-42F7-AF2C-B9B2CE86DBB8}" srcOrd="2" destOrd="0" parTransId="{DFA3CBEB-F6A2-4359-B1AA-062B432212C8}" sibTransId="{CD5C62EC-0E93-4269-BC94-4894B2338CD6}"/>
    <dgm:cxn modelId="{42F16ECB-7B0F-4A61-BD71-39DE96010402}" type="presOf" srcId="{BE0C0309-21C4-443E-BA3A-7F53767A1242}" destId="{C8B37112-65EB-473F-B5FD-503A1C8B24F1}" srcOrd="0" destOrd="1" presId="urn:microsoft.com/office/officeart/2005/8/layout/vList5"/>
    <dgm:cxn modelId="{5573D1D3-8272-42AC-AB85-81FA4EBD3762}" type="presOf" srcId="{25B06D3E-1488-4E0D-8B78-EFD2C5E2B858}" destId="{68865F4F-B34A-480A-B9D1-965C2514B005}" srcOrd="0" destOrd="1" presId="urn:microsoft.com/office/officeart/2005/8/layout/vList5"/>
    <dgm:cxn modelId="{DB1EB9D5-C920-4CF6-B5DD-BD757C238563}" srcId="{7AA2C113-BE90-49CC-8F4E-ED1936EAA444}" destId="{BE0C0309-21C4-443E-BA3A-7F53767A1242}" srcOrd="1" destOrd="0" parTransId="{A8C1279E-349E-4BE5-BE76-490429C22AB4}" sibTransId="{C4DBF72E-4C4C-4A10-ABC7-860B73436C47}"/>
    <dgm:cxn modelId="{B30CF6DC-45D9-44DC-8197-C2CB24367788}" srcId="{4A67A9E0-A55C-4041-8250-AE9B4636264F}" destId="{9C7D417B-86F9-4D01-834C-F09D531915E5}" srcOrd="1" destOrd="0" parTransId="{09CBDF8E-AAF3-4F90-9910-802F58B624AC}" sibTransId="{A8C424C8-A877-4045-ACD4-B4BF41AF7B04}"/>
    <dgm:cxn modelId="{CC853BE4-1FB1-467D-A2C2-F60474DC678E}" type="presOf" srcId="{8864FFF3-2712-4AF2-AFEB-0894BC685F38}" destId="{68865F4F-B34A-480A-B9D1-965C2514B005}" srcOrd="0" destOrd="0" presId="urn:microsoft.com/office/officeart/2005/8/layout/vList5"/>
    <dgm:cxn modelId="{44BC32F0-387C-4114-8663-9B30C37DC90C}" type="presOf" srcId="{9C7D417B-86F9-4D01-834C-F09D531915E5}" destId="{C3E0D25E-5416-4D56-AE36-D6E5559FA2CC}" srcOrd="0" destOrd="1" presId="urn:microsoft.com/office/officeart/2005/8/layout/vList5"/>
    <dgm:cxn modelId="{120988F0-BBFE-4142-9DEB-4EEFB4B314B5}" type="presOf" srcId="{7AA2C113-BE90-49CC-8F4E-ED1936EAA444}" destId="{3A25810F-376F-47AE-92B6-6B0540B8CF10}" srcOrd="0" destOrd="0" presId="urn:microsoft.com/office/officeart/2005/8/layout/vList5"/>
    <dgm:cxn modelId="{6702A9F5-695A-4A0B-ACB5-F61F004AEFB8}" type="presOf" srcId="{889B7365-47A7-4F49-BCB5-4C1127751B5E}" destId="{66B42A3F-5006-4FFF-BF59-8AA8B29FBE7C}" srcOrd="0" destOrd="0" presId="urn:microsoft.com/office/officeart/2005/8/layout/vList5"/>
    <dgm:cxn modelId="{9A8482F9-CC86-4C71-9301-2BDB322CCB1C}" srcId="{4A67A9E0-A55C-4041-8250-AE9B4636264F}" destId="{1CBAFE01-EC6C-424C-A634-F8B1075D3001}" srcOrd="2" destOrd="0" parTransId="{EA090CDD-74B8-4E31-89A2-83E09673DC4E}" sibTransId="{2D6FC09D-0B5B-412D-BA53-E6123AF6AC55}"/>
    <dgm:cxn modelId="{B0CBD0FD-03F6-4F96-8190-6889762DE8E3}" type="presOf" srcId="{D24B11D8-0D1A-44F1-9E0F-B119F364F755}" destId="{6CA7EFC3-939D-4A79-B240-0154498D831C}" srcOrd="0" destOrd="0" presId="urn:microsoft.com/office/officeart/2005/8/layout/vList5"/>
    <dgm:cxn modelId="{BB2A6EDC-8DF7-4C16-9F34-09A9471E2B2F}" type="presParOf" srcId="{72B06648-B409-42A3-A0CE-D1766A84DFC5}" destId="{3720F3F7-8CCD-45AC-AF63-7E9D20E8380C}" srcOrd="0" destOrd="0" presId="urn:microsoft.com/office/officeart/2005/8/layout/vList5"/>
    <dgm:cxn modelId="{8D4D5292-213B-4912-A28C-7273B339BDD0}" type="presParOf" srcId="{3720F3F7-8CCD-45AC-AF63-7E9D20E8380C}" destId="{6CA7EFC3-939D-4A79-B240-0154498D831C}" srcOrd="0" destOrd="0" presId="urn:microsoft.com/office/officeart/2005/8/layout/vList5"/>
    <dgm:cxn modelId="{2A15D45C-C887-4049-B4B7-DD3695EC5242}" type="presParOf" srcId="{3720F3F7-8CCD-45AC-AF63-7E9D20E8380C}" destId="{D45C30F5-59A5-4036-811F-2EF8C6DC1C73}" srcOrd="1" destOrd="0" presId="urn:microsoft.com/office/officeart/2005/8/layout/vList5"/>
    <dgm:cxn modelId="{F78787AF-85AD-4633-8628-272279EC53C8}" type="presParOf" srcId="{72B06648-B409-42A3-A0CE-D1766A84DFC5}" destId="{CEC7F805-487F-4151-821E-AB67BD875411}" srcOrd="1" destOrd="0" presId="urn:microsoft.com/office/officeart/2005/8/layout/vList5"/>
    <dgm:cxn modelId="{D17C8DB2-1C95-4E40-BC25-5220C0A8100E}" type="presParOf" srcId="{72B06648-B409-42A3-A0CE-D1766A84DFC5}" destId="{CB0DDCED-52D4-4322-85A0-A895368A07DF}" srcOrd="2" destOrd="0" presId="urn:microsoft.com/office/officeart/2005/8/layout/vList5"/>
    <dgm:cxn modelId="{B9291226-CDC4-42B7-8971-8A09CA88F4C6}" type="presParOf" srcId="{CB0DDCED-52D4-4322-85A0-A895368A07DF}" destId="{5DFF2B5A-60B4-4EAE-91F0-727EDC58B8EE}" srcOrd="0" destOrd="0" presId="urn:microsoft.com/office/officeart/2005/8/layout/vList5"/>
    <dgm:cxn modelId="{DDA8D4B5-E9CB-4549-AE03-68598D8181A0}" type="presParOf" srcId="{CB0DDCED-52D4-4322-85A0-A895368A07DF}" destId="{C3E0D25E-5416-4D56-AE36-D6E5559FA2CC}" srcOrd="1" destOrd="0" presId="urn:microsoft.com/office/officeart/2005/8/layout/vList5"/>
    <dgm:cxn modelId="{639656C5-FB33-43DD-A5C9-38C2C9E41E91}" type="presParOf" srcId="{72B06648-B409-42A3-A0CE-D1766A84DFC5}" destId="{186E30EA-9B15-47FD-A877-C6C9356E2128}" srcOrd="3" destOrd="0" presId="urn:microsoft.com/office/officeart/2005/8/layout/vList5"/>
    <dgm:cxn modelId="{7CD8462D-DC37-4EB1-BF61-CB0AB2092033}" type="presParOf" srcId="{72B06648-B409-42A3-A0CE-D1766A84DFC5}" destId="{0689FBEC-9179-4CD9-9876-825AF9C35287}" srcOrd="4" destOrd="0" presId="urn:microsoft.com/office/officeart/2005/8/layout/vList5"/>
    <dgm:cxn modelId="{64BB4411-3C7F-4289-8F21-626128C663F5}" type="presParOf" srcId="{0689FBEC-9179-4CD9-9876-825AF9C35287}" destId="{3A25810F-376F-47AE-92B6-6B0540B8CF10}" srcOrd="0" destOrd="0" presId="urn:microsoft.com/office/officeart/2005/8/layout/vList5"/>
    <dgm:cxn modelId="{0DCEB871-F107-4210-B886-5AB6E2D70A3F}" type="presParOf" srcId="{0689FBEC-9179-4CD9-9876-825AF9C35287}" destId="{C8B37112-65EB-473F-B5FD-503A1C8B24F1}" srcOrd="1" destOrd="0" presId="urn:microsoft.com/office/officeart/2005/8/layout/vList5"/>
    <dgm:cxn modelId="{07ECF783-322F-4A61-9B05-17436002DB75}" type="presParOf" srcId="{72B06648-B409-42A3-A0CE-D1766A84DFC5}" destId="{91734B84-56A7-4A01-998C-ED78D073F86D}" srcOrd="5" destOrd="0" presId="urn:microsoft.com/office/officeart/2005/8/layout/vList5"/>
    <dgm:cxn modelId="{644D5A13-D649-4B08-9C7A-AF85B86B499D}" type="presParOf" srcId="{72B06648-B409-42A3-A0CE-D1766A84DFC5}" destId="{3D317B6A-EE20-496E-8683-AFF203EEC43A}" srcOrd="6" destOrd="0" presId="urn:microsoft.com/office/officeart/2005/8/layout/vList5"/>
    <dgm:cxn modelId="{84D27FB3-8DEC-4C41-8051-48EE75788E31}" type="presParOf" srcId="{3D317B6A-EE20-496E-8683-AFF203EEC43A}" destId="{AB71E594-EE8C-4CBF-8CF9-642F2E1DD1FD}" srcOrd="0" destOrd="0" presId="urn:microsoft.com/office/officeart/2005/8/layout/vList5"/>
    <dgm:cxn modelId="{563CB0FB-785D-431C-9EE1-4B5E834A43B8}" type="presParOf" srcId="{3D317B6A-EE20-496E-8683-AFF203EEC43A}" destId="{66B42A3F-5006-4FFF-BF59-8AA8B29FBE7C}" srcOrd="1" destOrd="0" presId="urn:microsoft.com/office/officeart/2005/8/layout/vList5"/>
    <dgm:cxn modelId="{D2E6211A-BD21-4F24-9527-3B0FB0D0995B}" type="presParOf" srcId="{72B06648-B409-42A3-A0CE-D1766A84DFC5}" destId="{20CE643D-AD13-49A9-A972-5592C4717259}" srcOrd="7" destOrd="0" presId="urn:microsoft.com/office/officeart/2005/8/layout/vList5"/>
    <dgm:cxn modelId="{012D693B-7210-4F15-9F41-58EFC53526C5}" type="presParOf" srcId="{72B06648-B409-42A3-A0CE-D1766A84DFC5}" destId="{80AED58B-E1A7-4EAF-9E5C-323822B4B02F}" srcOrd="8" destOrd="0" presId="urn:microsoft.com/office/officeart/2005/8/layout/vList5"/>
    <dgm:cxn modelId="{A93CE71F-35D2-4982-BEA2-BC97325D7114}" type="presParOf" srcId="{80AED58B-E1A7-4EAF-9E5C-323822B4B02F}" destId="{C8FB33CC-FD5B-45F1-A0F0-C3D2B3AF6096}" srcOrd="0" destOrd="0" presId="urn:microsoft.com/office/officeart/2005/8/layout/vList5"/>
    <dgm:cxn modelId="{E196AF01-A46E-4029-8C25-94F6EDAA135C}" type="presParOf" srcId="{80AED58B-E1A7-4EAF-9E5C-323822B4B02F}" destId="{68865F4F-B34A-480A-B9D1-965C2514B00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552796-D055-493A-8C02-62C01C5513A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FDC0732-7437-4B78-8299-BE4BFD079A81}">
      <dgm:prSet custT="1"/>
      <dgm:spPr/>
      <dgm:t>
        <a:bodyPr/>
        <a:lstStyle/>
        <a:p>
          <a:pPr>
            <a:lnSpc>
              <a:spcPct val="100000"/>
            </a:lnSpc>
          </a:pPr>
          <a:r>
            <a:rPr lang="en-US" sz="2400" dirty="0"/>
            <a:t>Earn college credit by examination</a:t>
          </a:r>
        </a:p>
      </dgm:t>
    </dgm:pt>
    <dgm:pt modelId="{38624E15-C368-42A8-9253-82D1BA915A26}" type="parTrans" cxnId="{685AD834-D7A8-4F85-92EE-530A1A5DD5E0}">
      <dgm:prSet/>
      <dgm:spPr/>
      <dgm:t>
        <a:bodyPr/>
        <a:lstStyle/>
        <a:p>
          <a:endParaRPr lang="en-US"/>
        </a:p>
      </dgm:t>
    </dgm:pt>
    <dgm:pt modelId="{1A96E1F6-AB63-45B9-AED0-445B5363A704}" type="sibTrans" cxnId="{685AD834-D7A8-4F85-92EE-530A1A5DD5E0}">
      <dgm:prSet/>
      <dgm:spPr/>
      <dgm:t>
        <a:bodyPr/>
        <a:lstStyle/>
        <a:p>
          <a:endParaRPr lang="en-US"/>
        </a:p>
      </dgm:t>
    </dgm:pt>
    <dgm:pt modelId="{DA089C0B-2A41-4498-8A2D-4141C6D99BF2}">
      <dgm:prSet custT="1"/>
      <dgm:spPr/>
      <dgm:t>
        <a:bodyPr/>
        <a:lstStyle/>
        <a:p>
          <a:pPr>
            <a:lnSpc>
              <a:spcPct val="100000"/>
            </a:lnSpc>
          </a:pPr>
          <a:r>
            <a:rPr lang="en-US" sz="2400"/>
            <a:t>Greater Flexibility</a:t>
          </a:r>
        </a:p>
      </dgm:t>
    </dgm:pt>
    <dgm:pt modelId="{3D2F9222-9EB7-40E1-BBDB-94DCEBD2D5B9}" type="parTrans" cxnId="{C9D00C39-4DD1-4554-9683-A7A1B3CB1F78}">
      <dgm:prSet/>
      <dgm:spPr/>
      <dgm:t>
        <a:bodyPr/>
        <a:lstStyle/>
        <a:p>
          <a:endParaRPr lang="en-US"/>
        </a:p>
      </dgm:t>
    </dgm:pt>
    <dgm:pt modelId="{3F5AD795-04D3-4D19-9828-F7F32CA9B51A}" type="sibTrans" cxnId="{C9D00C39-4DD1-4554-9683-A7A1B3CB1F78}">
      <dgm:prSet/>
      <dgm:spPr/>
      <dgm:t>
        <a:bodyPr/>
        <a:lstStyle/>
        <a:p>
          <a:endParaRPr lang="en-US"/>
        </a:p>
      </dgm:t>
    </dgm:pt>
    <dgm:pt modelId="{049B80A7-0EE6-4E2D-9051-25855275DC48}">
      <dgm:prSet custT="1"/>
      <dgm:spPr/>
      <dgm:t>
        <a:bodyPr/>
        <a:lstStyle/>
        <a:p>
          <a:pPr>
            <a:lnSpc>
              <a:spcPct val="100000"/>
            </a:lnSpc>
          </a:pPr>
          <a:r>
            <a:rPr lang="en-US" sz="1400"/>
            <a:t>AICE Program graduates had a higher GPA (3.46) whereas students coming from other acceleration mechanisms such as Advanced Placement (AP) and International Baccalaureate (IB) had an average GPA of 3.12 and 3.10 respectively. </a:t>
          </a:r>
        </a:p>
      </dgm:t>
    </dgm:pt>
    <dgm:pt modelId="{8FFEFD67-E7B7-40FC-8CB4-5E211A71BFB3}" type="parTrans" cxnId="{5C3E34A6-5740-4B96-BAD6-C70A04A4C570}">
      <dgm:prSet/>
      <dgm:spPr/>
      <dgm:t>
        <a:bodyPr/>
        <a:lstStyle/>
        <a:p>
          <a:endParaRPr lang="en-US"/>
        </a:p>
      </dgm:t>
    </dgm:pt>
    <dgm:pt modelId="{6CD0753C-CCA3-4371-BC30-40B4366AE5AF}" type="sibTrans" cxnId="{5C3E34A6-5740-4B96-BAD6-C70A04A4C570}">
      <dgm:prSet/>
      <dgm:spPr/>
      <dgm:t>
        <a:bodyPr/>
        <a:lstStyle/>
        <a:p>
          <a:endParaRPr lang="en-US"/>
        </a:p>
      </dgm:t>
    </dgm:pt>
    <dgm:pt modelId="{23012761-E938-47E9-BF71-407135A2E2AB}">
      <dgm:prSet custT="1"/>
      <dgm:spPr/>
      <dgm:t>
        <a:bodyPr/>
        <a:lstStyle/>
        <a:p>
          <a:pPr>
            <a:lnSpc>
              <a:spcPct val="100000"/>
            </a:lnSpc>
          </a:pPr>
          <a:r>
            <a:rPr lang="en-US" sz="2400"/>
            <a:t>Bright Futures Eligibility</a:t>
          </a:r>
        </a:p>
      </dgm:t>
    </dgm:pt>
    <dgm:pt modelId="{21844BC6-B96D-44E4-BF6D-14726F41BFB0}" type="parTrans" cxnId="{1C35F40D-8457-4C2E-95CD-ECC3DB3DCF55}">
      <dgm:prSet/>
      <dgm:spPr/>
      <dgm:t>
        <a:bodyPr/>
        <a:lstStyle/>
        <a:p>
          <a:endParaRPr lang="en-US"/>
        </a:p>
      </dgm:t>
    </dgm:pt>
    <dgm:pt modelId="{FF0D4FBF-5810-4650-B9BF-E5402A9D2479}" type="sibTrans" cxnId="{1C35F40D-8457-4C2E-95CD-ECC3DB3DCF55}">
      <dgm:prSet/>
      <dgm:spPr/>
      <dgm:t>
        <a:bodyPr/>
        <a:lstStyle/>
        <a:p>
          <a:endParaRPr lang="en-US"/>
        </a:p>
      </dgm:t>
    </dgm:pt>
    <dgm:pt modelId="{D9618803-4F20-4428-B256-E1EE6DD74283}" type="pres">
      <dgm:prSet presAssocID="{D0552796-D055-493A-8C02-62C01C5513AE}" presName="root" presStyleCnt="0">
        <dgm:presLayoutVars>
          <dgm:dir/>
          <dgm:resizeHandles val="exact"/>
        </dgm:presLayoutVars>
      </dgm:prSet>
      <dgm:spPr/>
    </dgm:pt>
    <dgm:pt modelId="{CDA08F1C-D888-4F12-BC56-A7272019B771}" type="pres">
      <dgm:prSet presAssocID="{3FDC0732-7437-4B78-8299-BE4BFD079A81}" presName="compNode" presStyleCnt="0"/>
      <dgm:spPr/>
    </dgm:pt>
    <dgm:pt modelId="{E3FE14FD-67C3-4C37-8668-9162374B852A}" type="pres">
      <dgm:prSet presAssocID="{3FDC0732-7437-4B78-8299-BE4BFD079A81}" presName="iconRect" presStyleLbl="node1" presStyleIdx="0" presStyleCnt="4" custLinFactNeighborX="-1411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53A865D8-1FCB-4ACF-96D9-FA41E28E0CCC}" type="pres">
      <dgm:prSet presAssocID="{3FDC0732-7437-4B78-8299-BE4BFD079A81}" presName="spaceRect" presStyleCnt="0"/>
      <dgm:spPr/>
    </dgm:pt>
    <dgm:pt modelId="{36CD392E-1F44-4576-BC5E-AEEB721C89B6}" type="pres">
      <dgm:prSet presAssocID="{3FDC0732-7437-4B78-8299-BE4BFD079A81}" presName="textRect" presStyleLbl="revTx" presStyleIdx="0" presStyleCnt="4" custScaleX="120978">
        <dgm:presLayoutVars>
          <dgm:chMax val="1"/>
          <dgm:chPref val="1"/>
        </dgm:presLayoutVars>
      </dgm:prSet>
      <dgm:spPr/>
    </dgm:pt>
    <dgm:pt modelId="{1FE94A6A-45A4-44F3-9644-661C0BEDD7BD}" type="pres">
      <dgm:prSet presAssocID="{1A96E1F6-AB63-45B9-AED0-445B5363A704}" presName="sibTrans" presStyleCnt="0"/>
      <dgm:spPr/>
    </dgm:pt>
    <dgm:pt modelId="{D90319C4-9530-4FEB-9B58-DBE409A32DCE}" type="pres">
      <dgm:prSet presAssocID="{DA089C0B-2A41-4498-8A2D-4141C6D99BF2}" presName="compNode" presStyleCnt="0"/>
      <dgm:spPr/>
    </dgm:pt>
    <dgm:pt modelId="{450E64E5-9D04-4B38-9CCB-D72693C290ED}" type="pres">
      <dgm:prSet presAssocID="{DA089C0B-2A41-4498-8A2D-4141C6D99BF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8BF88D52-8E4E-4517-A8DB-4CBE1112277E}" type="pres">
      <dgm:prSet presAssocID="{DA089C0B-2A41-4498-8A2D-4141C6D99BF2}" presName="spaceRect" presStyleCnt="0"/>
      <dgm:spPr/>
    </dgm:pt>
    <dgm:pt modelId="{639FF340-B1C1-4000-93DA-3A9329FFC433}" type="pres">
      <dgm:prSet presAssocID="{DA089C0B-2A41-4498-8A2D-4141C6D99BF2}" presName="textRect" presStyleLbl="revTx" presStyleIdx="1" presStyleCnt="4">
        <dgm:presLayoutVars>
          <dgm:chMax val="1"/>
          <dgm:chPref val="1"/>
        </dgm:presLayoutVars>
      </dgm:prSet>
      <dgm:spPr/>
    </dgm:pt>
    <dgm:pt modelId="{5B92E304-DD03-4A41-9E40-86D490E0ED74}" type="pres">
      <dgm:prSet presAssocID="{3F5AD795-04D3-4D19-9828-F7F32CA9B51A}" presName="sibTrans" presStyleCnt="0"/>
      <dgm:spPr/>
    </dgm:pt>
    <dgm:pt modelId="{CEC6163F-0200-4AC2-8050-8A75A8BB231D}" type="pres">
      <dgm:prSet presAssocID="{049B80A7-0EE6-4E2D-9051-25855275DC48}" presName="compNode" presStyleCnt="0"/>
      <dgm:spPr/>
    </dgm:pt>
    <dgm:pt modelId="{74397B5D-CAB8-493A-A7BE-B24A03739F29}" type="pres">
      <dgm:prSet presAssocID="{049B80A7-0EE6-4E2D-9051-25855275DC4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31848623-04D2-4B45-B19E-D11B5EC1EA99}" type="pres">
      <dgm:prSet presAssocID="{049B80A7-0EE6-4E2D-9051-25855275DC48}" presName="spaceRect" presStyleCnt="0"/>
      <dgm:spPr/>
    </dgm:pt>
    <dgm:pt modelId="{EC432919-C6E8-426B-82F0-3896930B81AE}" type="pres">
      <dgm:prSet presAssocID="{049B80A7-0EE6-4E2D-9051-25855275DC48}" presName="textRect" presStyleLbl="revTx" presStyleIdx="2" presStyleCnt="4" custLinFactNeighborY="-10173">
        <dgm:presLayoutVars>
          <dgm:chMax val="1"/>
          <dgm:chPref val="1"/>
        </dgm:presLayoutVars>
      </dgm:prSet>
      <dgm:spPr/>
    </dgm:pt>
    <dgm:pt modelId="{A5481D26-63DA-4993-9A63-83921449BB9D}" type="pres">
      <dgm:prSet presAssocID="{6CD0753C-CCA3-4371-BC30-40B4366AE5AF}" presName="sibTrans" presStyleCnt="0"/>
      <dgm:spPr/>
    </dgm:pt>
    <dgm:pt modelId="{402D5F19-2CD7-4D0D-98B1-3A833B38D169}" type="pres">
      <dgm:prSet presAssocID="{23012761-E938-47E9-BF71-407135A2E2AB}" presName="compNode" presStyleCnt="0"/>
      <dgm:spPr/>
    </dgm:pt>
    <dgm:pt modelId="{2363DB7B-F984-4676-967A-7F8CA0998F62}" type="pres">
      <dgm:prSet presAssocID="{23012761-E938-47E9-BF71-407135A2E2A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ghtbulb"/>
        </a:ext>
      </dgm:extLst>
    </dgm:pt>
    <dgm:pt modelId="{D52F03B6-51F7-48EC-A77F-09078273A2F4}" type="pres">
      <dgm:prSet presAssocID="{23012761-E938-47E9-BF71-407135A2E2AB}" presName="spaceRect" presStyleCnt="0"/>
      <dgm:spPr/>
    </dgm:pt>
    <dgm:pt modelId="{E890DD38-57CE-4316-BC3C-B53E99E0699C}" type="pres">
      <dgm:prSet presAssocID="{23012761-E938-47E9-BF71-407135A2E2AB}" presName="textRect" presStyleLbl="revTx" presStyleIdx="3" presStyleCnt="4">
        <dgm:presLayoutVars>
          <dgm:chMax val="1"/>
          <dgm:chPref val="1"/>
        </dgm:presLayoutVars>
      </dgm:prSet>
      <dgm:spPr/>
    </dgm:pt>
  </dgm:ptLst>
  <dgm:cxnLst>
    <dgm:cxn modelId="{1C35F40D-8457-4C2E-95CD-ECC3DB3DCF55}" srcId="{D0552796-D055-493A-8C02-62C01C5513AE}" destId="{23012761-E938-47E9-BF71-407135A2E2AB}" srcOrd="3" destOrd="0" parTransId="{21844BC6-B96D-44E4-BF6D-14726F41BFB0}" sibTransId="{FF0D4FBF-5810-4650-B9BF-E5402A9D2479}"/>
    <dgm:cxn modelId="{685AD834-D7A8-4F85-92EE-530A1A5DD5E0}" srcId="{D0552796-D055-493A-8C02-62C01C5513AE}" destId="{3FDC0732-7437-4B78-8299-BE4BFD079A81}" srcOrd="0" destOrd="0" parTransId="{38624E15-C368-42A8-9253-82D1BA915A26}" sibTransId="{1A96E1F6-AB63-45B9-AED0-445B5363A704}"/>
    <dgm:cxn modelId="{C9D00C39-4DD1-4554-9683-A7A1B3CB1F78}" srcId="{D0552796-D055-493A-8C02-62C01C5513AE}" destId="{DA089C0B-2A41-4498-8A2D-4141C6D99BF2}" srcOrd="1" destOrd="0" parTransId="{3D2F9222-9EB7-40E1-BBDB-94DCEBD2D5B9}" sibTransId="{3F5AD795-04D3-4D19-9828-F7F32CA9B51A}"/>
    <dgm:cxn modelId="{3F76C25F-075F-4C97-9E17-657CAE9153F1}" type="presOf" srcId="{3FDC0732-7437-4B78-8299-BE4BFD079A81}" destId="{36CD392E-1F44-4576-BC5E-AEEB721C89B6}" srcOrd="0" destOrd="0" presId="urn:microsoft.com/office/officeart/2018/2/layout/IconLabelList"/>
    <dgm:cxn modelId="{376A3262-DBD5-438F-8197-1C8A903B0D88}" type="presOf" srcId="{049B80A7-0EE6-4E2D-9051-25855275DC48}" destId="{EC432919-C6E8-426B-82F0-3896930B81AE}" srcOrd="0" destOrd="0" presId="urn:microsoft.com/office/officeart/2018/2/layout/IconLabelList"/>
    <dgm:cxn modelId="{86362C6D-E36F-416A-8B97-C8036695F3B1}" type="presOf" srcId="{DA089C0B-2A41-4498-8A2D-4141C6D99BF2}" destId="{639FF340-B1C1-4000-93DA-3A9329FFC433}" srcOrd="0" destOrd="0" presId="urn:microsoft.com/office/officeart/2018/2/layout/IconLabelList"/>
    <dgm:cxn modelId="{C6DE648A-E82F-4D6A-8CCF-5206B9BE33E4}" type="presOf" srcId="{D0552796-D055-493A-8C02-62C01C5513AE}" destId="{D9618803-4F20-4428-B256-E1EE6DD74283}" srcOrd="0" destOrd="0" presId="urn:microsoft.com/office/officeart/2018/2/layout/IconLabelList"/>
    <dgm:cxn modelId="{E5338F96-6604-407F-ABE4-F6165456C0F4}" type="presOf" srcId="{23012761-E938-47E9-BF71-407135A2E2AB}" destId="{E890DD38-57CE-4316-BC3C-B53E99E0699C}" srcOrd="0" destOrd="0" presId="urn:microsoft.com/office/officeart/2018/2/layout/IconLabelList"/>
    <dgm:cxn modelId="{5C3E34A6-5740-4B96-BAD6-C70A04A4C570}" srcId="{D0552796-D055-493A-8C02-62C01C5513AE}" destId="{049B80A7-0EE6-4E2D-9051-25855275DC48}" srcOrd="2" destOrd="0" parTransId="{8FFEFD67-E7B7-40FC-8CB4-5E211A71BFB3}" sibTransId="{6CD0753C-CCA3-4371-BC30-40B4366AE5AF}"/>
    <dgm:cxn modelId="{0525DAA0-5BE2-427A-AFC8-C8CD587F5DA1}" type="presParOf" srcId="{D9618803-4F20-4428-B256-E1EE6DD74283}" destId="{CDA08F1C-D888-4F12-BC56-A7272019B771}" srcOrd="0" destOrd="0" presId="urn:microsoft.com/office/officeart/2018/2/layout/IconLabelList"/>
    <dgm:cxn modelId="{2122FD65-A3E7-4E11-8128-BE15C9234E78}" type="presParOf" srcId="{CDA08F1C-D888-4F12-BC56-A7272019B771}" destId="{E3FE14FD-67C3-4C37-8668-9162374B852A}" srcOrd="0" destOrd="0" presId="urn:microsoft.com/office/officeart/2018/2/layout/IconLabelList"/>
    <dgm:cxn modelId="{C45E57DB-6296-4DB5-9936-6A9C3D065558}" type="presParOf" srcId="{CDA08F1C-D888-4F12-BC56-A7272019B771}" destId="{53A865D8-1FCB-4ACF-96D9-FA41E28E0CCC}" srcOrd="1" destOrd="0" presId="urn:microsoft.com/office/officeart/2018/2/layout/IconLabelList"/>
    <dgm:cxn modelId="{87BDE94D-01E1-46E0-8988-593E0D547979}" type="presParOf" srcId="{CDA08F1C-D888-4F12-BC56-A7272019B771}" destId="{36CD392E-1F44-4576-BC5E-AEEB721C89B6}" srcOrd="2" destOrd="0" presId="urn:microsoft.com/office/officeart/2018/2/layout/IconLabelList"/>
    <dgm:cxn modelId="{170ED03A-305E-4C22-93F6-3D3AE8A88AFA}" type="presParOf" srcId="{D9618803-4F20-4428-B256-E1EE6DD74283}" destId="{1FE94A6A-45A4-44F3-9644-661C0BEDD7BD}" srcOrd="1" destOrd="0" presId="urn:microsoft.com/office/officeart/2018/2/layout/IconLabelList"/>
    <dgm:cxn modelId="{79ECF363-E041-47CE-8058-238ACE38F42D}" type="presParOf" srcId="{D9618803-4F20-4428-B256-E1EE6DD74283}" destId="{D90319C4-9530-4FEB-9B58-DBE409A32DCE}" srcOrd="2" destOrd="0" presId="urn:microsoft.com/office/officeart/2018/2/layout/IconLabelList"/>
    <dgm:cxn modelId="{3CB29575-3A80-4F84-8160-F03480749BE2}" type="presParOf" srcId="{D90319C4-9530-4FEB-9B58-DBE409A32DCE}" destId="{450E64E5-9D04-4B38-9CCB-D72693C290ED}" srcOrd="0" destOrd="0" presId="urn:microsoft.com/office/officeart/2018/2/layout/IconLabelList"/>
    <dgm:cxn modelId="{562800A7-FE87-4984-9D93-7984847B0EDD}" type="presParOf" srcId="{D90319C4-9530-4FEB-9B58-DBE409A32DCE}" destId="{8BF88D52-8E4E-4517-A8DB-4CBE1112277E}" srcOrd="1" destOrd="0" presId="urn:microsoft.com/office/officeart/2018/2/layout/IconLabelList"/>
    <dgm:cxn modelId="{179175F5-9A6E-483E-B18C-2BE9C80AFD83}" type="presParOf" srcId="{D90319C4-9530-4FEB-9B58-DBE409A32DCE}" destId="{639FF340-B1C1-4000-93DA-3A9329FFC433}" srcOrd="2" destOrd="0" presId="urn:microsoft.com/office/officeart/2018/2/layout/IconLabelList"/>
    <dgm:cxn modelId="{26F61218-2E8C-4F95-9476-18FC3A6E55E5}" type="presParOf" srcId="{D9618803-4F20-4428-B256-E1EE6DD74283}" destId="{5B92E304-DD03-4A41-9E40-86D490E0ED74}" srcOrd="3" destOrd="0" presId="urn:microsoft.com/office/officeart/2018/2/layout/IconLabelList"/>
    <dgm:cxn modelId="{F459EC4C-7C68-4234-8906-00082D12A993}" type="presParOf" srcId="{D9618803-4F20-4428-B256-E1EE6DD74283}" destId="{CEC6163F-0200-4AC2-8050-8A75A8BB231D}" srcOrd="4" destOrd="0" presId="urn:microsoft.com/office/officeart/2018/2/layout/IconLabelList"/>
    <dgm:cxn modelId="{48D1085F-D26D-487A-BDEC-72BB13E20F37}" type="presParOf" srcId="{CEC6163F-0200-4AC2-8050-8A75A8BB231D}" destId="{74397B5D-CAB8-493A-A7BE-B24A03739F29}" srcOrd="0" destOrd="0" presId="urn:microsoft.com/office/officeart/2018/2/layout/IconLabelList"/>
    <dgm:cxn modelId="{E5864EFC-506A-46D0-94F4-465795A01EBF}" type="presParOf" srcId="{CEC6163F-0200-4AC2-8050-8A75A8BB231D}" destId="{31848623-04D2-4B45-B19E-D11B5EC1EA99}" srcOrd="1" destOrd="0" presId="urn:microsoft.com/office/officeart/2018/2/layout/IconLabelList"/>
    <dgm:cxn modelId="{54ECA203-4263-4CBD-8F60-DAA8A6266FF4}" type="presParOf" srcId="{CEC6163F-0200-4AC2-8050-8A75A8BB231D}" destId="{EC432919-C6E8-426B-82F0-3896930B81AE}" srcOrd="2" destOrd="0" presId="urn:microsoft.com/office/officeart/2018/2/layout/IconLabelList"/>
    <dgm:cxn modelId="{A8E8489C-7122-498C-9B18-3BF1F7F92614}" type="presParOf" srcId="{D9618803-4F20-4428-B256-E1EE6DD74283}" destId="{A5481D26-63DA-4993-9A63-83921449BB9D}" srcOrd="5" destOrd="0" presId="urn:microsoft.com/office/officeart/2018/2/layout/IconLabelList"/>
    <dgm:cxn modelId="{97BFF25A-53CE-41C6-A283-0DD0A4182206}" type="presParOf" srcId="{D9618803-4F20-4428-B256-E1EE6DD74283}" destId="{402D5F19-2CD7-4D0D-98B1-3A833B38D169}" srcOrd="6" destOrd="0" presId="urn:microsoft.com/office/officeart/2018/2/layout/IconLabelList"/>
    <dgm:cxn modelId="{2A2D0B31-29F4-4149-8FD0-225D223312A4}" type="presParOf" srcId="{402D5F19-2CD7-4D0D-98B1-3A833B38D169}" destId="{2363DB7B-F984-4676-967A-7F8CA0998F62}" srcOrd="0" destOrd="0" presId="urn:microsoft.com/office/officeart/2018/2/layout/IconLabelList"/>
    <dgm:cxn modelId="{1D74F1D3-EA53-4594-B7C9-A4F2C953CB5C}" type="presParOf" srcId="{402D5F19-2CD7-4D0D-98B1-3A833B38D169}" destId="{D52F03B6-51F7-48EC-A77F-09078273A2F4}" srcOrd="1" destOrd="0" presId="urn:microsoft.com/office/officeart/2018/2/layout/IconLabelList"/>
    <dgm:cxn modelId="{4AF31692-E520-4BD9-9234-A010E104015C}" type="presParOf" srcId="{402D5F19-2CD7-4D0D-98B1-3A833B38D169}" destId="{E890DD38-57CE-4316-BC3C-B53E99E0699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C30F5-59A5-4036-811F-2EF8C6DC1C73}">
      <dsp:nvSpPr>
        <dsp:cNvPr id="0" name=""/>
        <dsp:cNvSpPr/>
      </dsp:nvSpPr>
      <dsp:spPr>
        <a:xfrm rot="5400000">
          <a:off x="4135872" y="-1632094"/>
          <a:ext cx="800372" cy="4269232"/>
        </a:xfrm>
        <a:prstGeom prst="round2SameRect">
          <a:avLst/>
        </a:prstGeom>
        <a:solidFill>
          <a:schemeClr val="dk2">
            <a:alpha val="90000"/>
            <a:tint val="40000"/>
            <a:hueOff val="0"/>
            <a:satOff val="0"/>
            <a:lumOff val="0"/>
            <a:alphaOff val="0"/>
          </a:schemeClr>
        </a:solidFill>
        <a:ln w="1397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Secure in Knowledge</a:t>
          </a:r>
        </a:p>
        <a:p>
          <a:pPr marL="57150" lvl="1" indent="-57150" algn="l" defTabSz="400050">
            <a:lnSpc>
              <a:spcPct val="90000"/>
            </a:lnSpc>
            <a:spcBef>
              <a:spcPct val="0"/>
            </a:spcBef>
            <a:spcAft>
              <a:spcPct val="15000"/>
            </a:spcAft>
            <a:buChar char="•"/>
          </a:pPr>
          <a:r>
            <a:rPr lang="en-US" sz="900" kern="1200"/>
            <a:t>Intellectual Risk Takers</a:t>
          </a:r>
        </a:p>
        <a:p>
          <a:pPr marL="57150" lvl="1" indent="-57150" algn="l" defTabSz="400050">
            <a:lnSpc>
              <a:spcPct val="90000"/>
            </a:lnSpc>
            <a:spcBef>
              <a:spcPct val="0"/>
            </a:spcBef>
            <a:spcAft>
              <a:spcPct val="15000"/>
            </a:spcAft>
            <a:buChar char="•"/>
          </a:pPr>
          <a:r>
            <a:rPr lang="en-US" sz="900" kern="1200"/>
            <a:t>Comfortable Exploring &amp; Evaluating Ideas and Arguments </a:t>
          </a:r>
        </a:p>
        <a:p>
          <a:pPr marL="57150" lvl="1" indent="-57150" algn="l" defTabSz="400050">
            <a:lnSpc>
              <a:spcPct val="90000"/>
            </a:lnSpc>
            <a:spcBef>
              <a:spcPct val="0"/>
            </a:spcBef>
            <a:spcAft>
              <a:spcPct val="15000"/>
            </a:spcAft>
            <a:buChar char="•"/>
          </a:pPr>
          <a:r>
            <a:rPr lang="en-US" sz="900" kern="1200"/>
            <a:t>Communicate &amp; Defend Views and Opinions While Respecting Others</a:t>
          </a:r>
        </a:p>
      </dsp:txBody>
      <dsp:txXfrm rot="-5400000">
        <a:off x="2401443" y="141406"/>
        <a:ext cx="4230161" cy="722230"/>
      </dsp:txXfrm>
    </dsp:sp>
    <dsp:sp modelId="{6CA7EFC3-939D-4A79-B240-0154498D831C}">
      <dsp:nvSpPr>
        <dsp:cNvPr id="0" name=""/>
        <dsp:cNvSpPr/>
      </dsp:nvSpPr>
      <dsp:spPr>
        <a:xfrm>
          <a:off x="0" y="2288"/>
          <a:ext cx="2401443" cy="1000466"/>
        </a:xfrm>
        <a:prstGeom prst="round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Confident</a:t>
          </a:r>
        </a:p>
      </dsp:txBody>
      <dsp:txXfrm>
        <a:off x="48839" y="51127"/>
        <a:ext cx="2303765" cy="902788"/>
      </dsp:txXfrm>
    </dsp:sp>
    <dsp:sp modelId="{C3E0D25E-5416-4D56-AE36-D6E5559FA2CC}">
      <dsp:nvSpPr>
        <dsp:cNvPr id="0" name=""/>
        <dsp:cNvSpPr/>
      </dsp:nvSpPr>
      <dsp:spPr>
        <a:xfrm rot="5400000">
          <a:off x="4135872" y="-581605"/>
          <a:ext cx="800372" cy="4269232"/>
        </a:xfrm>
        <a:prstGeom prst="round2SameRect">
          <a:avLst/>
        </a:prstGeom>
        <a:solidFill>
          <a:schemeClr val="dk2">
            <a:alpha val="90000"/>
            <a:tint val="40000"/>
            <a:hueOff val="0"/>
            <a:satOff val="0"/>
            <a:lumOff val="0"/>
            <a:alphaOff val="0"/>
          </a:schemeClr>
        </a:solidFill>
        <a:ln w="1397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Takes Ownership of Learning</a:t>
          </a:r>
        </a:p>
        <a:p>
          <a:pPr marL="57150" lvl="1" indent="-57150" algn="l" defTabSz="400050">
            <a:lnSpc>
              <a:spcPct val="90000"/>
            </a:lnSpc>
            <a:spcBef>
              <a:spcPct val="0"/>
            </a:spcBef>
            <a:spcAft>
              <a:spcPct val="15000"/>
            </a:spcAft>
            <a:buChar char="•"/>
          </a:pPr>
          <a:r>
            <a:rPr lang="en-US" sz="900" kern="1200"/>
            <a:t>Demonstrates Intellectual Integrity</a:t>
          </a:r>
        </a:p>
        <a:p>
          <a:pPr marL="57150" lvl="1" indent="-57150" algn="l" defTabSz="400050">
            <a:lnSpc>
              <a:spcPct val="90000"/>
            </a:lnSpc>
            <a:spcBef>
              <a:spcPct val="0"/>
            </a:spcBef>
            <a:spcAft>
              <a:spcPct val="15000"/>
            </a:spcAft>
            <a:buChar char="•"/>
          </a:pPr>
          <a:r>
            <a:rPr lang="en-US" sz="900" kern="1200"/>
            <a:t>Collaborative &amp; Supportive</a:t>
          </a:r>
        </a:p>
        <a:p>
          <a:pPr marL="57150" lvl="1" indent="-57150" algn="l" defTabSz="400050">
            <a:lnSpc>
              <a:spcPct val="90000"/>
            </a:lnSpc>
            <a:spcBef>
              <a:spcPct val="0"/>
            </a:spcBef>
            <a:spcAft>
              <a:spcPct val="15000"/>
            </a:spcAft>
            <a:buChar char="•"/>
          </a:pPr>
          <a:r>
            <a:rPr lang="en-US" sz="900" kern="1200"/>
            <a:t>Appreciates Culture, Context, and Community</a:t>
          </a:r>
        </a:p>
      </dsp:txBody>
      <dsp:txXfrm rot="-5400000">
        <a:off x="2401443" y="1191895"/>
        <a:ext cx="4230161" cy="722230"/>
      </dsp:txXfrm>
    </dsp:sp>
    <dsp:sp modelId="{5DFF2B5A-60B4-4EAE-91F0-727EDC58B8EE}">
      <dsp:nvSpPr>
        <dsp:cNvPr id="0" name=""/>
        <dsp:cNvSpPr/>
      </dsp:nvSpPr>
      <dsp:spPr>
        <a:xfrm>
          <a:off x="0" y="1052777"/>
          <a:ext cx="2401443" cy="1000466"/>
        </a:xfrm>
        <a:prstGeom prst="round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Responsible</a:t>
          </a:r>
        </a:p>
      </dsp:txBody>
      <dsp:txXfrm>
        <a:off x="48839" y="1101616"/>
        <a:ext cx="2303765" cy="902788"/>
      </dsp:txXfrm>
    </dsp:sp>
    <dsp:sp modelId="{C8B37112-65EB-473F-B5FD-503A1C8B24F1}">
      <dsp:nvSpPr>
        <dsp:cNvPr id="0" name=""/>
        <dsp:cNvSpPr/>
      </dsp:nvSpPr>
      <dsp:spPr>
        <a:xfrm rot="5400000">
          <a:off x="4135872" y="468883"/>
          <a:ext cx="800372" cy="4269232"/>
        </a:xfrm>
        <a:prstGeom prst="round2SameRect">
          <a:avLst/>
        </a:prstGeom>
        <a:solidFill>
          <a:schemeClr val="dk2">
            <a:alpha val="90000"/>
            <a:tint val="40000"/>
            <a:hueOff val="0"/>
            <a:satOff val="0"/>
            <a:lumOff val="0"/>
            <a:alphaOff val="0"/>
          </a:schemeClr>
        </a:solidFill>
        <a:ln w="1397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Values the Process of Learning as well as  the Products</a:t>
          </a:r>
        </a:p>
        <a:p>
          <a:pPr marL="57150" lvl="1" indent="-57150" algn="l" defTabSz="400050">
            <a:lnSpc>
              <a:spcPct val="90000"/>
            </a:lnSpc>
            <a:spcBef>
              <a:spcPct val="0"/>
            </a:spcBef>
            <a:spcAft>
              <a:spcPct val="15000"/>
            </a:spcAft>
            <a:buChar char="•"/>
          </a:pPr>
          <a:r>
            <a:rPr lang="en-US" sz="900" kern="1200"/>
            <a:t>Develops Strategies to Become a Life-Long Learner</a:t>
          </a:r>
        </a:p>
      </dsp:txBody>
      <dsp:txXfrm rot="-5400000">
        <a:off x="2401443" y="2242384"/>
        <a:ext cx="4230161" cy="722230"/>
      </dsp:txXfrm>
    </dsp:sp>
    <dsp:sp modelId="{3A25810F-376F-47AE-92B6-6B0540B8CF10}">
      <dsp:nvSpPr>
        <dsp:cNvPr id="0" name=""/>
        <dsp:cNvSpPr/>
      </dsp:nvSpPr>
      <dsp:spPr>
        <a:xfrm>
          <a:off x="0" y="2103266"/>
          <a:ext cx="2401443" cy="1000466"/>
        </a:xfrm>
        <a:prstGeom prst="round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Reflective</a:t>
          </a:r>
        </a:p>
      </dsp:txBody>
      <dsp:txXfrm>
        <a:off x="48839" y="2152105"/>
        <a:ext cx="2303765" cy="902788"/>
      </dsp:txXfrm>
    </dsp:sp>
    <dsp:sp modelId="{66B42A3F-5006-4FFF-BF59-8AA8B29FBE7C}">
      <dsp:nvSpPr>
        <dsp:cNvPr id="0" name=""/>
        <dsp:cNvSpPr/>
      </dsp:nvSpPr>
      <dsp:spPr>
        <a:xfrm rot="5400000">
          <a:off x="4135872" y="1519373"/>
          <a:ext cx="800372" cy="4269232"/>
        </a:xfrm>
        <a:prstGeom prst="round2SameRect">
          <a:avLst/>
        </a:prstGeom>
        <a:solidFill>
          <a:schemeClr val="dk2">
            <a:alpha val="90000"/>
            <a:tint val="40000"/>
            <a:hueOff val="0"/>
            <a:satOff val="0"/>
            <a:lumOff val="0"/>
            <a:alphaOff val="0"/>
          </a:schemeClr>
        </a:solidFill>
        <a:ln w="1397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Equipped for New and Future Challenges</a:t>
          </a:r>
        </a:p>
        <a:p>
          <a:pPr marL="57150" lvl="1" indent="-57150" algn="l" defTabSz="400050">
            <a:lnSpc>
              <a:spcPct val="90000"/>
            </a:lnSpc>
            <a:spcBef>
              <a:spcPct val="0"/>
            </a:spcBef>
            <a:spcAft>
              <a:spcPct val="15000"/>
            </a:spcAft>
            <a:buChar char="•"/>
          </a:pPr>
          <a:r>
            <a:rPr lang="en-US" sz="900" kern="1200"/>
            <a:t>Resourceful, Creative, and Imaginative</a:t>
          </a:r>
        </a:p>
        <a:p>
          <a:pPr marL="57150" lvl="1" indent="-57150" algn="l" defTabSz="400050">
            <a:lnSpc>
              <a:spcPct val="90000"/>
            </a:lnSpc>
            <a:spcBef>
              <a:spcPct val="0"/>
            </a:spcBef>
            <a:spcAft>
              <a:spcPct val="15000"/>
            </a:spcAft>
            <a:buChar char="•"/>
          </a:pPr>
          <a:r>
            <a:rPr lang="en-US" sz="900" kern="1200"/>
            <a:t>Applies Knowledge and Understanding to New Situations</a:t>
          </a:r>
        </a:p>
      </dsp:txBody>
      <dsp:txXfrm rot="-5400000">
        <a:off x="2401443" y="3292874"/>
        <a:ext cx="4230161" cy="722230"/>
      </dsp:txXfrm>
    </dsp:sp>
    <dsp:sp modelId="{AB71E594-EE8C-4CBF-8CF9-642F2E1DD1FD}">
      <dsp:nvSpPr>
        <dsp:cNvPr id="0" name=""/>
        <dsp:cNvSpPr/>
      </dsp:nvSpPr>
      <dsp:spPr>
        <a:xfrm>
          <a:off x="0" y="3153756"/>
          <a:ext cx="2401443" cy="1000466"/>
        </a:xfrm>
        <a:prstGeom prst="round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Innovative</a:t>
          </a:r>
        </a:p>
      </dsp:txBody>
      <dsp:txXfrm>
        <a:off x="48839" y="3202595"/>
        <a:ext cx="2303765" cy="902788"/>
      </dsp:txXfrm>
    </dsp:sp>
    <dsp:sp modelId="{68865F4F-B34A-480A-B9D1-965C2514B005}">
      <dsp:nvSpPr>
        <dsp:cNvPr id="0" name=""/>
        <dsp:cNvSpPr/>
      </dsp:nvSpPr>
      <dsp:spPr>
        <a:xfrm rot="5400000">
          <a:off x="4135872" y="2569862"/>
          <a:ext cx="800372" cy="4269232"/>
        </a:xfrm>
        <a:prstGeom prst="round2SameRect">
          <a:avLst/>
        </a:prstGeom>
        <a:solidFill>
          <a:schemeClr val="dk2">
            <a:alpha val="90000"/>
            <a:tint val="40000"/>
            <a:hueOff val="0"/>
            <a:satOff val="0"/>
            <a:lumOff val="0"/>
            <a:alphaOff val="0"/>
          </a:schemeClr>
        </a:solidFill>
        <a:ln w="1397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Curious and Inquiry Driven</a:t>
          </a:r>
        </a:p>
        <a:p>
          <a:pPr marL="57150" lvl="1" indent="-57150" algn="l" defTabSz="400050">
            <a:lnSpc>
              <a:spcPct val="90000"/>
            </a:lnSpc>
            <a:spcBef>
              <a:spcPct val="0"/>
            </a:spcBef>
            <a:spcAft>
              <a:spcPct val="15000"/>
            </a:spcAft>
            <a:buChar char="•"/>
          </a:pPr>
          <a:r>
            <a:rPr lang="en-US" sz="900" kern="1200"/>
            <a:t>Receptive to New Ideas</a:t>
          </a:r>
        </a:p>
        <a:p>
          <a:pPr marL="57150" lvl="1" indent="-57150" algn="l" defTabSz="400050">
            <a:lnSpc>
              <a:spcPct val="90000"/>
            </a:lnSpc>
            <a:spcBef>
              <a:spcPct val="0"/>
            </a:spcBef>
            <a:spcAft>
              <a:spcPct val="15000"/>
            </a:spcAft>
            <a:buChar char="•"/>
          </a:pPr>
          <a:r>
            <a:rPr lang="en-US" sz="900" kern="1200"/>
            <a:t>Equipped to Participate Constructively in Society and the Economy (Locally, Nationally, and Globally) </a:t>
          </a:r>
        </a:p>
      </dsp:txBody>
      <dsp:txXfrm rot="-5400000">
        <a:off x="2401443" y="4343363"/>
        <a:ext cx="4230161" cy="722230"/>
      </dsp:txXfrm>
    </dsp:sp>
    <dsp:sp modelId="{C8FB33CC-FD5B-45F1-A0F0-C3D2B3AF6096}">
      <dsp:nvSpPr>
        <dsp:cNvPr id="0" name=""/>
        <dsp:cNvSpPr/>
      </dsp:nvSpPr>
      <dsp:spPr>
        <a:xfrm>
          <a:off x="0" y="4204245"/>
          <a:ext cx="2401443" cy="1000466"/>
        </a:xfrm>
        <a:prstGeom prst="round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a:t>Engaged</a:t>
          </a:r>
        </a:p>
      </dsp:txBody>
      <dsp:txXfrm>
        <a:off x="48839" y="4253084"/>
        <a:ext cx="2303765" cy="902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E14FD-67C3-4C37-8668-9162374B852A}">
      <dsp:nvSpPr>
        <dsp:cNvPr id="0" name=""/>
        <dsp:cNvSpPr/>
      </dsp:nvSpPr>
      <dsp:spPr>
        <a:xfrm>
          <a:off x="605880" y="23461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CD392E-1F44-4576-BC5E-AEEB721C89B6}">
      <dsp:nvSpPr>
        <dsp:cNvPr id="0" name=""/>
        <dsp:cNvSpPr/>
      </dsp:nvSpPr>
      <dsp:spPr>
        <a:xfrm>
          <a:off x="36378" y="1723024"/>
          <a:ext cx="2177603" cy="303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Earn college credit by examination</a:t>
          </a:r>
        </a:p>
      </dsp:txBody>
      <dsp:txXfrm>
        <a:off x="36378" y="1723024"/>
        <a:ext cx="2177603" cy="3031875"/>
      </dsp:txXfrm>
    </dsp:sp>
    <dsp:sp modelId="{450E64E5-9D04-4B38-9CCB-D72693C290ED}">
      <dsp:nvSpPr>
        <dsp:cNvPr id="0" name=""/>
        <dsp:cNvSpPr/>
      </dsp:nvSpPr>
      <dsp:spPr>
        <a:xfrm>
          <a:off x="3023982" y="23461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9FF340-B1C1-4000-93DA-3A9329FFC433}">
      <dsp:nvSpPr>
        <dsp:cNvPr id="0" name=""/>
        <dsp:cNvSpPr/>
      </dsp:nvSpPr>
      <dsp:spPr>
        <a:xfrm>
          <a:off x="2528982" y="1723024"/>
          <a:ext cx="1800000" cy="303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Greater Flexibility</a:t>
          </a:r>
        </a:p>
      </dsp:txBody>
      <dsp:txXfrm>
        <a:off x="2528982" y="1723024"/>
        <a:ext cx="1800000" cy="3031875"/>
      </dsp:txXfrm>
    </dsp:sp>
    <dsp:sp modelId="{74397B5D-CAB8-493A-A7BE-B24A03739F29}">
      <dsp:nvSpPr>
        <dsp:cNvPr id="0" name=""/>
        <dsp:cNvSpPr/>
      </dsp:nvSpPr>
      <dsp:spPr>
        <a:xfrm>
          <a:off x="5138981" y="23461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432919-C6E8-426B-82F0-3896930B81AE}">
      <dsp:nvSpPr>
        <dsp:cNvPr id="0" name=""/>
        <dsp:cNvSpPr/>
      </dsp:nvSpPr>
      <dsp:spPr>
        <a:xfrm>
          <a:off x="4643982" y="1414591"/>
          <a:ext cx="1800000" cy="303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AICE Program graduates had a higher GPA (3.46) whereas students coming from other acceleration mechanisms such as Advanced Placement (AP) and International Baccalaureate (IB) had an average GPA of 3.12 and 3.10 respectively. </a:t>
          </a:r>
        </a:p>
      </dsp:txBody>
      <dsp:txXfrm>
        <a:off x="4643982" y="1414591"/>
        <a:ext cx="1800000" cy="3031875"/>
      </dsp:txXfrm>
    </dsp:sp>
    <dsp:sp modelId="{2363DB7B-F984-4676-967A-7F8CA0998F62}">
      <dsp:nvSpPr>
        <dsp:cNvPr id="0" name=""/>
        <dsp:cNvSpPr/>
      </dsp:nvSpPr>
      <dsp:spPr>
        <a:xfrm>
          <a:off x="7253982" y="23461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0DD38-57CE-4316-BC3C-B53E99E0699C}">
      <dsp:nvSpPr>
        <dsp:cNvPr id="0" name=""/>
        <dsp:cNvSpPr/>
      </dsp:nvSpPr>
      <dsp:spPr>
        <a:xfrm>
          <a:off x="6758982" y="1723024"/>
          <a:ext cx="1800000" cy="303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Bright Futures Eligibility</a:t>
          </a:r>
        </a:p>
      </dsp:txBody>
      <dsp:txXfrm>
        <a:off x="6758982" y="1723024"/>
        <a:ext cx="1800000" cy="303187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C1C98-2A5F-7A44-B456-1195AB6CD638}"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65F58-75C0-EA4A-BDD8-4868A8C7C659}" type="slidenum">
              <a:rPr lang="en-US" smtClean="0"/>
              <a:t>‹#›</a:t>
            </a:fld>
            <a:endParaRPr lang="en-US"/>
          </a:p>
        </p:txBody>
      </p:sp>
    </p:spTree>
    <p:extLst>
      <p:ext uri="{BB962C8B-B14F-4D97-AF65-F5344CB8AC3E}">
        <p14:creationId xmlns:p14="http://schemas.microsoft.com/office/powerpoint/2010/main" val="423065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5CC423AE-9390-E240-A7E1-EB402D6ABC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C97D3ED-133F-714B-8E18-AEF7E3E2B0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sz="1000">
                <a:latin typeface="Arial" panose="020B0604020202020204" pitchFamily="34" charset="0"/>
                <a:cs typeface="Arial" panose="020B0604020202020204" pitchFamily="34" charset="0"/>
              </a:rPr>
              <a:t>Our Cambridge Pathway prepares students for life – helping them to develop an informed curiosity and lasting passion for learning.</a:t>
            </a:r>
          </a:p>
          <a:p>
            <a:pPr marL="171450" indent="-171450">
              <a:buFontTx/>
              <a:buChar char="•"/>
            </a:pPr>
            <a:r>
              <a:rPr lang="en-GB" altLang="en-US" sz="1000">
                <a:latin typeface="Arial" panose="020B0604020202020204" pitchFamily="34" charset="0"/>
                <a:cs typeface="Arial" panose="020B0604020202020204" pitchFamily="34" charset="0"/>
              </a:rPr>
              <a:t>Cambridge International helps students become confident, responsible, reflective, innovative and engaged. These are the attributes of Cambridge learners.</a:t>
            </a:r>
          </a:p>
          <a:p>
            <a:pPr marL="171450" indent="-171450">
              <a:buFontTx/>
              <a:buChar char="•"/>
            </a:pPr>
            <a:r>
              <a:rPr lang="en-GB" altLang="en-US" sz="1000">
                <a:latin typeface="Arial" panose="020B0604020202020204" pitchFamily="34" charset="0"/>
                <a:cs typeface="Arial" panose="020B0604020202020204" pitchFamily="34" charset="0"/>
              </a:rPr>
              <a:t>We design all our curriculum and assessments with the Cambridge learner attributes in mind. </a:t>
            </a:r>
          </a:p>
          <a:p>
            <a:pPr marL="171450" indent="-171450">
              <a:buFontTx/>
              <a:buChar char="•"/>
            </a:pPr>
            <a:r>
              <a:rPr lang="en-GB" altLang="en-US" sz="1000">
                <a:latin typeface="Arial" panose="020B0604020202020204" pitchFamily="34" charset="0"/>
                <a:cs typeface="Arial" panose="020B0604020202020204" pitchFamily="34" charset="0"/>
              </a:rPr>
              <a:t>The five attributes are our way of recognising that students need to develop attitudes and life skills throughout their education, as well as academic skills, in order to be successful at university and in employment. </a:t>
            </a:r>
          </a:p>
        </p:txBody>
      </p:sp>
      <p:sp>
        <p:nvSpPr>
          <p:cNvPr id="14340" name="Date Placeholder 3">
            <a:extLst>
              <a:ext uri="{FF2B5EF4-FFF2-40B4-BE49-F238E27FC236}">
                <a16:creationId xmlns:a16="http://schemas.microsoft.com/office/drawing/2014/main" id="{CE43277F-3A4C-B74A-83A7-E4BA63DEC9EA}"/>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513B6D7-1FA1-074C-8D71-C9CEB50FE7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1BCF886-7D6D-429D-8B23-3D4057829893}"/>
              </a:ext>
            </a:extLst>
          </p:cNvPr>
          <p:cNvSpPr>
            <a:spLocks noGrp="1"/>
          </p:cNvSpPr>
          <p:nvPr>
            <p:ph type="body" idx="1"/>
          </p:nvPr>
        </p:nvSpPr>
        <p:spPr/>
        <p:txBody>
          <a:bodyPr/>
          <a:lstStyle/>
          <a:p>
            <a:pPr>
              <a:buFont typeface="Arial" panose="020B0604020202020204" pitchFamily="34" charset="0"/>
              <a:buNone/>
              <a:defRPr/>
            </a:pPr>
            <a:r>
              <a:rPr lang="en-GB" sz="1000" dirty="0">
                <a:solidFill>
                  <a:schemeClr val="tx1">
                    <a:lumMod val="50000"/>
                  </a:schemeClr>
                </a:solidFill>
                <a:latin typeface="Arial" panose="020B0604020202020204" pitchFamily="34" charset="0"/>
                <a:cs typeface="Arial" panose="020B0604020202020204" pitchFamily="34" charset="0"/>
              </a:rPr>
              <a:t>Cambridge qualifications are accepted at over 1400 institutions across 195 countries, including top ranking universities around the world.</a:t>
            </a:r>
          </a:p>
          <a:p>
            <a:pPr marL="171450" indent="-171450">
              <a:buFont typeface="Arial" panose="020B0604020202020204" pitchFamily="34" charset="0"/>
              <a:buChar char="•"/>
              <a:defRPr/>
            </a:pPr>
            <a:r>
              <a:rPr lang="en-GB" sz="1000" dirty="0">
                <a:solidFill>
                  <a:schemeClr val="tx1">
                    <a:lumMod val="50000"/>
                  </a:schemeClr>
                </a:solidFill>
                <a:latin typeface="Arial" panose="020B0604020202020204" pitchFamily="34" charset="0"/>
                <a:cs typeface="Arial" panose="020B0604020202020204" pitchFamily="34" charset="0"/>
              </a:rPr>
              <a:t>Learners use Cambridge International AS &amp; A Levels to gain places at leading universities worldwide including in the UK, Ireland, USA, Canada, Australia, New Zealand, India, Singapore, Egypt, Jordan, South Africa, the Netherlands, Germany and Spain.</a:t>
            </a:r>
          </a:p>
          <a:p>
            <a:pPr marL="171450" indent="-171450">
              <a:buFont typeface="Arial" panose="020B0604020202020204" pitchFamily="34" charset="0"/>
              <a:buChar char="•"/>
              <a:defRPr/>
            </a:pPr>
            <a:r>
              <a:rPr lang="en-GB" sz="1000" dirty="0">
                <a:solidFill>
                  <a:schemeClr val="tx1">
                    <a:lumMod val="50000"/>
                  </a:schemeClr>
                </a:solidFill>
                <a:latin typeface="Arial" panose="020B0604020202020204" pitchFamily="34" charset="0"/>
                <a:cs typeface="Arial" panose="020B0604020202020204" pitchFamily="34" charset="0"/>
              </a:rPr>
              <a:t>Cambridge International AS &amp; A Levels are accepted for entrance to all UK universities.</a:t>
            </a:r>
          </a:p>
          <a:p>
            <a:pPr marL="171450" indent="-171450">
              <a:buFont typeface="Arial" panose="020B0604020202020204" pitchFamily="34" charset="0"/>
              <a:buChar char="•"/>
              <a:defRPr/>
            </a:pPr>
            <a:r>
              <a:rPr lang="en-GB" sz="1000" dirty="0">
                <a:solidFill>
                  <a:schemeClr val="tx1">
                    <a:lumMod val="50000"/>
                  </a:schemeClr>
                </a:solidFill>
                <a:latin typeface="Arial" panose="020B0604020202020204" pitchFamily="34" charset="0"/>
                <a:cs typeface="Arial" panose="020B0604020202020204" pitchFamily="34" charset="0"/>
              </a:rPr>
              <a:t>In places such as the United States and Canada, good grades in carefully chosen Cambridge International A Level subjects can result in up to one year of university course credit. </a:t>
            </a:r>
          </a:p>
        </p:txBody>
      </p:sp>
      <p:sp>
        <p:nvSpPr>
          <p:cNvPr id="24580" name="Date Placeholder 3">
            <a:extLst>
              <a:ext uri="{FF2B5EF4-FFF2-40B4-BE49-F238E27FC236}">
                <a16:creationId xmlns:a16="http://schemas.microsoft.com/office/drawing/2014/main" id="{0EF09A53-8361-1E46-959D-EB8F2C0DD47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56685B5-3F7E-954C-B226-8B50C40705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42346DE4-C9EC-C94F-8CB6-E46411BA94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2" indent="-171450">
              <a:buFontTx/>
              <a:buChar char="•"/>
            </a:pPr>
            <a:r>
              <a:rPr lang="en-GB" altLang="en-US" sz="1000">
                <a:latin typeface="Arial" panose="020B0604020202020204" pitchFamily="34" charset="0"/>
                <a:cs typeface="Arial" panose="020B0604020202020204" pitchFamily="34" charset="0"/>
              </a:rPr>
              <a:t>Parents and students at Cambridge schools benefit from being part of a global community </a:t>
            </a:r>
            <a:r>
              <a:rPr lang="en-US" altLang="en-US" sz="1000">
                <a:latin typeface="Arial" panose="020B0604020202020204" pitchFamily="34" charset="0"/>
                <a:cs typeface="Arial" panose="020B0604020202020204" pitchFamily="34" charset="0"/>
              </a:rPr>
              <a:t>of nearly a million students in over 10,000 Cambridge schools in 160 countries. </a:t>
            </a:r>
            <a:endParaRPr lang="en-GB" altLang="en-US" sz="1000">
              <a:latin typeface="Arial" panose="020B0604020202020204" pitchFamily="34" charset="0"/>
              <a:cs typeface="Arial" panose="020B0604020202020204" pitchFamily="34" charset="0"/>
            </a:endParaRPr>
          </a:p>
          <a:p>
            <a:pPr marL="171450" lvl="2" indent="-171450">
              <a:buFontTx/>
              <a:buChar char="•"/>
            </a:pPr>
            <a:r>
              <a:rPr lang="en-GB" altLang="en-US" sz="1000">
                <a:latin typeface="Arial" panose="020B0604020202020204" pitchFamily="34" charset="0"/>
                <a:cs typeface="Arial" panose="020B0604020202020204" pitchFamily="34" charset="0"/>
              </a:rPr>
              <a:t>We encourage members of that community to share their ideas and their experiences with us and each other on our social media platforms:</a:t>
            </a:r>
          </a:p>
          <a:p>
            <a:pPr marL="628650" lvl="1" indent="-171450">
              <a:buFontTx/>
              <a:buChar char="•"/>
            </a:pPr>
            <a:r>
              <a:rPr lang="en-GB" altLang="en-US" sz="1000" b="1">
                <a:solidFill>
                  <a:srgbClr val="575756"/>
                </a:solidFill>
                <a:latin typeface="Arial" panose="020B0604020202020204" pitchFamily="34" charset="0"/>
                <a:cs typeface="Arial" panose="020B0604020202020204" pitchFamily="34" charset="0"/>
              </a:rPr>
              <a:t>Facebook</a:t>
            </a:r>
            <a:r>
              <a:rPr lang="en-GB" altLang="en-US" sz="1000">
                <a:latin typeface="Arial" panose="020B0604020202020204" pitchFamily="34" charset="0"/>
                <a:cs typeface="Arial" panose="020B0604020202020204" pitchFamily="34" charset="0"/>
              </a:rPr>
              <a:t> – connect with Cambridge students from around the world. Look for </a:t>
            </a:r>
            <a:r>
              <a:rPr lang="en-GB" altLang="en-US" sz="1000" b="1">
                <a:latin typeface="Arial" panose="020B0604020202020204" pitchFamily="34" charset="0"/>
                <a:cs typeface="Arial" panose="020B0604020202020204" pitchFamily="34" charset="0"/>
              </a:rPr>
              <a:t>/c</a:t>
            </a:r>
            <a:r>
              <a:rPr lang="en-GB" altLang="en-US" sz="1000" b="1">
                <a:solidFill>
                  <a:srgbClr val="00B0F0"/>
                </a:solidFill>
                <a:latin typeface="Arial" panose="020B0604020202020204" pitchFamily="34" charset="0"/>
                <a:cs typeface="Arial" panose="020B0604020202020204" pitchFamily="34" charset="0"/>
              </a:rPr>
              <a:t>ambridgeinternational.org</a:t>
            </a:r>
          </a:p>
          <a:p>
            <a:pPr marL="628650" lvl="1" indent="-171450">
              <a:buFontTx/>
              <a:buChar char="•"/>
            </a:pPr>
            <a:r>
              <a:rPr lang="en-GB" altLang="en-US" sz="1000" b="1">
                <a:solidFill>
                  <a:srgbClr val="575756"/>
                </a:solidFill>
                <a:latin typeface="Arial" panose="020B0604020202020204" pitchFamily="34" charset="0"/>
                <a:cs typeface="Arial" panose="020B0604020202020204" pitchFamily="34" charset="0"/>
              </a:rPr>
              <a:t>Twitter</a:t>
            </a:r>
            <a:r>
              <a:rPr lang="en-GB" altLang="en-US" sz="1000">
                <a:latin typeface="Arial" panose="020B0604020202020204" pitchFamily="34" charset="0"/>
                <a:cs typeface="Arial" panose="020B0604020202020204" pitchFamily="34" charset="0"/>
              </a:rPr>
              <a:t> – follow </a:t>
            </a:r>
            <a:r>
              <a:rPr lang="en-GB" altLang="en-US" sz="1000" b="1">
                <a:solidFill>
                  <a:srgbClr val="00B0F0"/>
                </a:solidFill>
                <a:latin typeface="Arial" panose="020B0604020202020204" pitchFamily="34" charset="0"/>
                <a:cs typeface="Arial" panose="020B0604020202020204" pitchFamily="34" charset="0"/>
              </a:rPr>
              <a:t>@CambridgeInt</a:t>
            </a:r>
            <a:r>
              <a:rPr lang="en-GB" altLang="en-US" sz="1000">
                <a:solidFill>
                  <a:srgbClr val="00B0F0"/>
                </a:solidFill>
                <a:latin typeface="Arial" panose="020B0604020202020204" pitchFamily="34" charset="0"/>
                <a:cs typeface="Arial" panose="020B0604020202020204" pitchFamily="34" charset="0"/>
              </a:rPr>
              <a:t> </a:t>
            </a:r>
            <a:r>
              <a:rPr lang="en-GB" altLang="en-US" sz="1000">
                <a:latin typeface="Arial" panose="020B0604020202020204" pitchFamily="34" charset="0"/>
                <a:cs typeface="Arial" panose="020B0604020202020204" pitchFamily="34" charset="0"/>
              </a:rPr>
              <a:t>for all the latest news and educational debate</a:t>
            </a:r>
          </a:p>
          <a:p>
            <a:pPr marL="628650" lvl="1" indent="-171450">
              <a:buFontTx/>
              <a:buChar char="•"/>
            </a:pPr>
            <a:r>
              <a:rPr lang="en-GB" altLang="en-US" sz="1000" b="1">
                <a:latin typeface="Arial" panose="020B0604020202020204" pitchFamily="34" charset="0"/>
                <a:cs typeface="Arial" panose="020B0604020202020204" pitchFamily="34" charset="0"/>
              </a:rPr>
              <a:t>Instagram</a:t>
            </a:r>
            <a:r>
              <a:rPr lang="en-GB" altLang="en-US" sz="1000">
                <a:latin typeface="Arial" panose="020B0604020202020204" pitchFamily="34" charset="0"/>
                <a:cs typeface="Arial" panose="020B0604020202020204" pitchFamily="34" charset="0"/>
              </a:rPr>
              <a:t> - follow </a:t>
            </a:r>
            <a:r>
              <a:rPr lang="en-GB" altLang="en-US" sz="1000" b="1">
                <a:latin typeface="Arial" panose="020B0604020202020204" pitchFamily="34" charset="0"/>
                <a:cs typeface="Arial" panose="020B0604020202020204" pitchFamily="34" charset="0"/>
              </a:rPr>
              <a:t>@</a:t>
            </a:r>
            <a:r>
              <a:rPr lang="en-GB" altLang="en-US" b="1"/>
              <a:t>cambridgeint </a:t>
            </a:r>
            <a:r>
              <a:rPr lang="en-GB" altLang="en-US"/>
              <a:t>for all the latest news and stories from Cambridge International </a:t>
            </a:r>
            <a:endParaRPr lang="en-GB" altLang="en-US" sz="1000">
              <a:latin typeface="Arial" panose="020B0604020202020204" pitchFamily="34" charset="0"/>
              <a:cs typeface="Arial" panose="020B0604020202020204" pitchFamily="34" charset="0"/>
            </a:endParaRPr>
          </a:p>
          <a:p>
            <a:pPr marL="628650" lvl="1" indent="-171450">
              <a:buFontTx/>
              <a:buChar char="•"/>
            </a:pPr>
            <a:r>
              <a:rPr lang="en-GB" altLang="en-US" sz="1000" b="1">
                <a:solidFill>
                  <a:srgbClr val="575756"/>
                </a:solidFill>
                <a:latin typeface="Arial" panose="020B0604020202020204" pitchFamily="34" charset="0"/>
                <a:cs typeface="Arial" panose="020B0604020202020204" pitchFamily="34" charset="0"/>
              </a:rPr>
              <a:t>LinkedIn</a:t>
            </a:r>
            <a:r>
              <a:rPr lang="en-GB" altLang="en-US" sz="1000">
                <a:latin typeface="Arial" panose="020B0604020202020204" pitchFamily="34" charset="0"/>
                <a:cs typeface="Arial" panose="020B0604020202020204" pitchFamily="34" charset="0"/>
              </a:rPr>
              <a:t> – keep up to date with all the latest news from Cambridge on the </a:t>
            </a:r>
            <a:r>
              <a:rPr lang="en-GB" altLang="en-US" sz="1000" b="1">
                <a:solidFill>
                  <a:srgbClr val="00B0F0"/>
                </a:solidFill>
                <a:latin typeface="Arial" panose="020B0604020202020204" pitchFamily="34" charset="0"/>
                <a:cs typeface="Arial" panose="020B0604020202020204" pitchFamily="34" charset="0"/>
              </a:rPr>
              <a:t>Cambridge Assessment International Education</a:t>
            </a:r>
            <a:r>
              <a:rPr lang="en-GB" altLang="en-US" sz="1000">
                <a:solidFill>
                  <a:srgbClr val="00B0F0"/>
                </a:solidFill>
                <a:latin typeface="Arial" panose="020B0604020202020204" pitchFamily="34" charset="0"/>
                <a:cs typeface="Arial" panose="020B0604020202020204" pitchFamily="34" charset="0"/>
              </a:rPr>
              <a:t> </a:t>
            </a:r>
            <a:r>
              <a:rPr lang="en-GB" altLang="en-US" sz="1000">
                <a:latin typeface="Arial" panose="020B0604020202020204" pitchFamily="34" charset="0"/>
                <a:cs typeface="Arial" panose="020B0604020202020204" pitchFamily="34" charset="0"/>
              </a:rPr>
              <a:t>page</a:t>
            </a:r>
          </a:p>
          <a:p>
            <a:pPr marL="628650" lvl="1" indent="-171450">
              <a:buFontTx/>
              <a:buChar char="•"/>
            </a:pPr>
            <a:r>
              <a:rPr lang="en-GB" altLang="en-US" sz="1000" b="1">
                <a:solidFill>
                  <a:srgbClr val="575756"/>
                </a:solidFill>
                <a:latin typeface="Arial" panose="020B0604020202020204" pitchFamily="34" charset="0"/>
                <a:cs typeface="Arial" panose="020B0604020202020204" pitchFamily="34" charset="0"/>
              </a:rPr>
              <a:t>YouTube</a:t>
            </a:r>
            <a:r>
              <a:rPr lang="en-GB" altLang="en-US" sz="1000">
                <a:latin typeface="Arial" panose="020B0604020202020204" pitchFamily="34" charset="0"/>
                <a:cs typeface="Arial" panose="020B0604020202020204" pitchFamily="34" charset="0"/>
              </a:rPr>
              <a:t> – bringing our Cambridge Pathway to life, our videos are for students, parents and teachers. Look for </a:t>
            </a:r>
            <a:r>
              <a:rPr lang="en-GB" altLang="en-US" sz="1000" b="1">
                <a:solidFill>
                  <a:srgbClr val="00B0F0"/>
                </a:solidFill>
                <a:latin typeface="Arial" panose="020B0604020202020204" pitchFamily="34" charset="0"/>
                <a:cs typeface="Arial" panose="020B0604020202020204" pitchFamily="34" charset="0"/>
              </a:rPr>
              <a:t>CambridgeSchools</a:t>
            </a:r>
            <a:endParaRPr lang="en-GB" altLang="en-US" sz="1000">
              <a:latin typeface="Arial" panose="020B0604020202020204" pitchFamily="34" charset="0"/>
              <a:cs typeface="Arial" panose="020B0604020202020204" pitchFamily="34" charset="0"/>
            </a:endParaRPr>
          </a:p>
          <a:p>
            <a:pPr marL="171450" lvl="2" indent="-171450">
              <a:buFontTx/>
              <a:buChar char="•"/>
            </a:pPr>
            <a:endParaRPr lang="en-GB" altLang="en-US" sz="1000">
              <a:latin typeface="Arial" panose="020B0604020202020204" pitchFamily="34" charset="0"/>
              <a:cs typeface="Arial" panose="020B0604020202020204" pitchFamily="34" charset="0"/>
            </a:endParaRPr>
          </a:p>
          <a:p>
            <a:endParaRPr lang="en-GB" altLang="en-US">
              <a:latin typeface="Arial" panose="020B0604020202020204" pitchFamily="34" charset="0"/>
            </a:endParaRPr>
          </a:p>
        </p:txBody>
      </p:sp>
      <p:sp>
        <p:nvSpPr>
          <p:cNvPr id="71684" name="Date Placeholder 3">
            <a:extLst>
              <a:ext uri="{FF2B5EF4-FFF2-40B4-BE49-F238E27FC236}">
                <a16:creationId xmlns:a16="http://schemas.microsoft.com/office/drawing/2014/main" id="{CD4DEAB8-DE08-6346-9A61-5B11F960C65F}"/>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89DB8AD-210F-4ABA-9E39-A71B79B75429}" type="datetimeFigureOut">
              <a:rPr lang="en-US" smtClean="0"/>
              <a:t>6/28/23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4D3A528-30A0-4081-83DA-37C2FF5F332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215031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9DB8AD-210F-4ABA-9E39-A71B79B75429}"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A528-30A0-4081-83DA-37C2FF5F3324}" type="slidenum">
              <a:rPr lang="en-US" smtClean="0"/>
              <a:t>‹#›</a:t>
            </a:fld>
            <a:endParaRPr lang="en-US"/>
          </a:p>
        </p:txBody>
      </p:sp>
    </p:spTree>
    <p:extLst>
      <p:ext uri="{BB962C8B-B14F-4D97-AF65-F5344CB8AC3E}">
        <p14:creationId xmlns:p14="http://schemas.microsoft.com/office/powerpoint/2010/main" val="414751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9DB8AD-210F-4ABA-9E39-A71B79B75429}"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A528-30A0-4081-83DA-37C2FF5F3324}" type="slidenum">
              <a:rPr lang="en-US" smtClean="0"/>
              <a:t>‹#›</a:t>
            </a:fld>
            <a:endParaRPr lang="en-US"/>
          </a:p>
        </p:txBody>
      </p:sp>
    </p:spTree>
    <p:extLst>
      <p:ext uri="{BB962C8B-B14F-4D97-AF65-F5344CB8AC3E}">
        <p14:creationId xmlns:p14="http://schemas.microsoft.com/office/powerpoint/2010/main" val="189453387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9DB8AD-210F-4ABA-9E39-A71B79B75429}"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A528-30A0-4081-83DA-37C2FF5F3324}" type="slidenum">
              <a:rPr lang="en-US" smtClean="0"/>
              <a:t>‹#›</a:t>
            </a:fld>
            <a:endParaRPr lang="en-US"/>
          </a:p>
        </p:txBody>
      </p:sp>
    </p:spTree>
    <p:extLst>
      <p:ext uri="{BB962C8B-B14F-4D97-AF65-F5344CB8AC3E}">
        <p14:creationId xmlns:p14="http://schemas.microsoft.com/office/powerpoint/2010/main" val="37518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9DB8AD-210F-4ABA-9E39-A71B79B75429}"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D3A528-30A0-4081-83DA-37C2FF5F3324}"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446654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9DB8AD-210F-4ABA-9E39-A71B79B75429}"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3A528-30A0-4081-83DA-37C2FF5F3324}" type="slidenum">
              <a:rPr lang="en-US" smtClean="0"/>
              <a:t>‹#›</a:t>
            </a:fld>
            <a:endParaRPr lang="en-US"/>
          </a:p>
        </p:txBody>
      </p:sp>
    </p:spTree>
    <p:extLst>
      <p:ext uri="{BB962C8B-B14F-4D97-AF65-F5344CB8AC3E}">
        <p14:creationId xmlns:p14="http://schemas.microsoft.com/office/powerpoint/2010/main" val="19964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9DB8AD-210F-4ABA-9E39-A71B79B75429}" type="datetimeFigureOut">
              <a:rPr lang="en-US" smtClean="0"/>
              <a:t>6/28/23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D3A528-30A0-4081-83DA-37C2FF5F3324}" type="slidenum">
              <a:rPr lang="en-US" smtClean="0"/>
              <a:t>‹#›</a:t>
            </a:fld>
            <a:endParaRPr lang="en-US"/>
          </a:p>
        </p:txBody>
      </p:sp>
    </p:spTree>
    <p:extLst>
      <p:ext uri="{BB962C8B-B14F-4D97-AF65-F5344CB8AC3E}">
        <p14:creationId xmlns:p14="http://schemas.microsoft.com/office/powerpoint/2010/main" val="188533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9DB8AD-210F-4ABA-9E39-A71B79B75429}" type="datetimeFigureOut">
              <a:rPr lang="en-US" smtClean="0"/>
              <a:t>6/28/23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D3A528-30A0-4081-83DA-37C2FF5F3324}" type="slidenum">
              <a:rPr lang="en-US" smtClean="0"/>
              <a:t>‹#›</a:t>
            </a:fld>
            <a:endParaRPr lang="en-US"/>
          </a:p>
        </p:txBody>
      </p:sp>
    </p:spTree>
    <p:extLst>
      <p:ext uri="{BB962C8B-B14F-4D97-AF65-F5344CB8AC3E}">
        <p14:creationId xmlns:p14="http://schemas.microsoft.com/office/powerpoint/2010/main" val="342215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DB8AD-210F-4ABA-9E39-A71B79B75429}" type="datetimeFigureOut">
              <a:rPr lang="en-US" smtClean="0"/>
              <a:t>6/28/23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D3A528-30A0-4081-83DA-37C2FF5F3324}" type="slidenum">
              <a:rPr lang="en-US" smtClean="0"/>
              <a:t>‹#›</a:t>
            </a:fld>
            <a:endParaRPr lang="en-US"/>
          </a:p>
        </p:txBody>
      </p:sp>
    </p:spTree>
    <p:extLst>
      <p:ext uri="{BB962C8B-B14F-4D97-AF65-F5344CB8AC3E}">
        <p14:creationId xmlns:p14="http://schemas.microsoft.com/office/powerpoint/2010/main" val="371620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9DB8AD-210F-4ABA-9E39-A71B79B75429}"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3A528-30A0-4081-83DA-37C2FF5F3324}" type="slidenum">
              <a:rPr lang="en-US" smtClean="0"/>
              <a:t>‹#›</a:t>
            </a:fld>
            <a:endParaRPr lang="en-US"/>
          </a:p>
        </p:txBody>
      </p:sp>
    </p:spTree>
    <p:extLst>
      <p:ext uri="{BB962C8B-B14F-4D97-AF65-F5344CB8AC3E}">
        <p14:creationId xmlns:p14="http://schemas.microsoft.com/office/powerpoint/2010/main" val="353700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9DB8AD-210F-4ABA-9E39-A71B79B75429}"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D3A528-30A0-4081-83DA-37C2FF5F3324}" type="slidenum">
              <a:rPr lang="en-US" smtClean="0"/>
              <a:t>‹#›</a:t>
            </a:fld>
            <a:endParaRPr lang="en-US"/>
          </a:p>
        </p:txBody>
      </p:sp>
    </p:spTree>
    <p:extLst>
      <p:ext uri="{BB962C8B-B14F-4D97-AF65-F5344CB8AC3E}">
        <p14:creationId xmlns:p14="http://schemas.microsoft.com/office/powerpoint/2010/main" val="1832848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A89DB8AD-210F-4ABA-9E39-A71B79B75429}" type="datetimeFigureOut">
              <a:rPr lang="en-US" smtClean="0"/>
              <a:t>6/28/23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4D3A528-30A0-4081-83DA-37C2FF5F3324}" type="slidenum">
              <a:rPr lang="en-US" smtClean="0"/>
              <a:t>‹#›</a:t>
            </a:fld>
            <a:endParaRPr lang="en-US"/>
          </a:p>
        </p:txBody>
      </p:sp>
    </p:spTree>
    <p:extLst>
      <p:ext uri="{BB962C8B-B14F-4D97-AF65-F5344CB8AC3E}">
        <p14:creationId xmlns:p14="http://schemas.microsoft.com/office/powerpoint/2010/main" val="39072067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7712-8F99-400C-97DA-E8048ADC50AD}"/>
              </a:ext>
            </a:extLst>
          </p:cNvPr>
          <p:cNvSpPr>
            <a:spLocks noGrp="1"/>
          </p:cNvSpPr>
          <p:nvPr>
            <p:ph type="ctrTitle"/>
          </p:nvPr>
        </p:nvSpPr>
        <p:spPr>
          <a:xfrm>
            <a:off x="5526504" y="1128216"/>
            <a:ext cx="5157591" cy="3107881"/>
          </a:xfrm>
        </p:spPr>
        <p:txBody>
          <a:bodyPr>
            <a:normAutofit/>
          </a:bodyPr>
          <a:lstStyle/>
          <a:p>
            <a:r>
              <a:rPr lang="en-US" dirty="0"/>
              <a:t>Welcome to the AICE Family</a:t>
            </a:r>
          </a:p>
        </p:txBody>
      </p:sp>
      <p:sp>
        <p:nvSpPr>
          <p:cNvPr id="3" name="Subtitle 2">
            <a:extLst>
              <a:ext uri="{FF2B5EF4-FFF2-40B4-BE49-F238E27FC236}">
                <a16:creationId xmlns:a16="http://schemas.microsoft.com/office/drawing/2014/main" id="{880DD0F1-829F-48D1-8DE9-94D523C1D4BD}"/>
              </a:ext>
            </a:extLst>
          </p:cNvPr>
          <p:cNvSpPr>
            <a:spLocks noGrp="1"/>
          </p:cNvSpPr>
          <p:nvPr>
            <p:ph type="subTitle" idx="1"/>
          </p:nvPr>
        </p:nvSpPr>
        <p:spPr>
          <a:xfrm>
            <a:off x="5526504" y="4722077"/>
            <a:ext cx="6588536" cy="1007707"/>
          </a:xfrm>
        </p:spPr>
        <p:txBody>
          <a:bodyPr vert="horz" lIns="91440" tIns="45720" rIns="91440" bIns="45720" rtlCol="0" anchor="t">
            <a:noAutofit/>
          </a:bodyPr>
          <a:lstStyle/>
          <a:p>
            <a:endParaRPr lang="en-US" sz="3000" dirty="0">
              <a:solidFill>
                <a:schemeClr val="tx1">
                  <a:lumMod val="85000"/>
                </a:schemeClr>
              </a:solidFill>
            </a:endParaRPr>
          </a:p>
          <a:p>
            <a:endParaRPr lang="en-US" sz="1800" dirty="0">
              <a:solidFill>
                <a:schemeClr val="tx1">
                  <a:lumMod val="85000"/>
                </a:schemeClr>
              </a:solidFill>
            </a:endParaRPr>
          </a:p>
        </p:txBody>
      </p:sp>
      <p:sp>
        <p:nvSpPr>
          <p:cNvPr id="12" name="Rectangle 11">
            <a:extLst>
              <a:ext uri="{FF2B5EF4-FFF2-40B4-BE49-F238E27FC236}">
                <a16:creationId xmlns:a16="http://schemas.microsoft.com/office/drawing/2014/main" id="{61506C25-341B-4B74-A1A5-7160AD8C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4" y="0"/>
            <a:ext cx="461996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late, drawing&#10;&#10;Description automatically generated">
            <a:extLst>
              <a:ext uri="{FF2B5EF4-FFF2-40B4-BE49-F238E27FC236}">
                <a16:creationId xmlns:a16="http://schemas.microsoft.com/office/drawing/2014/main" id="{947D891F-3327-4608-A2B2-ECCFBDF95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00" y="4948289"/>
            <a:ext cx="4288536" cy="696887"/>
          </a:xfrm>
          <a:prstGeom prst="rect">
            <a:avLst/>
          </a:prstGeom>
        </p:spPr>
      </p:pic>
      <p:pic>
        <p:nvPicPr>
          <p:cNvPr id="5" name="Picture 4">
            <a:extLst>
              <a:ext uri="{FF2B5EF4-FFF2-40B4-BE49-F238E27FC236}">
                <a16:creationId xmlns:a16="http://schemas.microsoft.com/office/drawing/2014/main" id="{743CF8C8-E569-4930-A1F5-43FB2D78DB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64714" y="715140"/>
            <a:ext cx="3195107" cy="3195107"/>
          </a:xfrm>
          <a:prstGeom prst="rect">
            <a:avLst/>
          </a:prstGeom>
        </p:spPr>
      </p:pic>
    </p:spTree>
    <p:extLst>
      <p:ext uri="{BB962C8B-B14F-4D97-AF65-F5344CB8AC3E}">
        <p14:creationId xmlns:p14="http://schemas.microsoft.com/office/powerpoint/2010/main" val="2875026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10D749B-DFAC-4B5B-A259-11408EDECEE3}"/>
              </a:ext>
            </a:extLst>
          </p:cNvPr>
          <p:cNvSpPr/>
          <p:nvPr/>
        </p:nvSpPr>
        <p:spPr>
          <a:xfrm>
            <a:off x="144150" y="1162228"/>
            <a:ext cx="2862841" cy="5460763"/>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53809-240F-4500-9862-BB7A732ECF1E}"/>
              </a:ext>
            </a:extLst>
          </p:cNvPr>
          <p:cNvSpPr>
            <a:spLocks noGrp="1"/>
          </p:cNvSpPr>
          <p:nvPr>
            <p:ph type="title"/>
          </p:nvPr>
        </p:nvSpPr>
        <p:spPr>
          <a:xfrm>
            <a:off x="779121" y="-122858"/>
            <a:ext cx="10740975" cy="989681"/>
          </a:xfrm>
        </p:spPr>
        <p:txBody>
          <a:bodyPr/>
          <a:lstStyle/>
          <a:p>
            <a:pPr algn="ctr"/>
            <a:r>
              <a:rPr lang="en-US" dirty="0"/>
              <a:t>Class of 2027</a:t>
            </a:r>
          </a:p>
        </p:txBody>
      </p:sp>
      <p:sp>
        <p:nvSpPr>
          <p:cNvPr id="8" name="Content Placeholder 7">
            <a:extLst>
              <a:ext uri="{FF2B5EF4-FFF2-40B4-BE49-F238E27FC236}">
                <a16:creationId xmlns:a16="http://schemas.microsoft.com/office/drawing/2014/main" id="{8C14BB0B-BCAC-4DF2-B2AA-7C5C2B97B1B1}"/>
              </a:ext>
            </a:extLst>
          </p:cNvPr>
          <p:cNvSpPr>
            <a:spLocks noGrp="1"/>
          </p:cNvSpPr>
          <p:nvPr>
            <p:ph sz="half" idx="1"/>
          </p:nvPr>
        </p:nvSpPr>
        <p:spPr>
          <a:xfrm>
            <a:off x="234537" y="1503771"/>
            <a:ext cx="2724882" cy="4888194"/>
          </a:xfrm>
        </p:spPr>
        <p:txBody>
          <a:bodyPr>
            <a:normAutofit/>
          </a:bodyPr>
          <a:lstStyle/>
          <a:p>
            <a:pPr marL="0" indent="0">
              <a:buNone/>
            </a:pPr>
            <a:r>
              <a:rPr lang="en-US" sz="1600" b="1" dirty="0">
                <a:solidFill>
                  <a:schemeClr val="bg1"/>
                </a:solidFill>
              </a:rPr>
              <a:t>AICE</a:t>
            </a:r>
          </a:p>
          <a:p>
            <a:pPr marL="0" indent="0">
              <a:buNone/>
            </a:pPr>
            <a:r>
              <a:rPr lang="en-US" sz="1300" b="1" dirty="0">
                <a:solidFill>
                  <a:srgbClr val="C00000"/>
                </a:solidFill>
              </a:rPr>
              <a:t>     Thinking Skills</a:t>
            </a:r>
          </a:p>
          <a:p>
            <a:pPr marL="0" indent="0">
              <a:buClr>
                <a:srgbClr val="FFFFFF"/>
              </a:buClr>
              <a:buNone/>
            </a:pPr>
            <a:r>
              <a:rPr lang="en-US" sz="1300" b="1" dirty="0">
                <a:solidFill>
                  <a:srgbClr val="C00000"/>
                </a:solidFill>
              </a:rPr>
              <a:t>     General Paper</a:t>
            </a:r>
          </a:p>
          <a:p>
            <a:pPr marL="0" indent="0">
              <a:buNone/>
            </a:pPr>
            <a:r>
              <a:rPr lang="en-US" sz="1600" b="1" dirty="0">
                <a:solidFill>
                  <a:schemeClr val="bg1"/>
                </a:solidFill>
              </a:rPr>
              <a:t>Gen ED / Pre-AICE / AP</a:t>
            </a:r>
          </a:p>
          <a:p>
            <a:pPr marL="0" indent="0">
              <a:buNone/>
            </a:pPr>
            <a:r>
              <a:rPr lang="en-US" sz="1200" b="1" dirty="0">
                <a:solidFill>
                  <a:schemeClr val="bg1"/>
                </a:solidFill>
              </a:rPr>
              <a:t>     Pre-AICE English Language</a:t>
            </a:r>
          </a:p>
          <a:p>
            <a:pPr marL="0" indent="0">
              <a:buNone/>
            </a:pPr>
            <a:r>
              <a:rPr lang="en-US" sz="1200" b="1" dirty="0">
                <a:solidFill>
                  <a:schemeClr val="bg1"/>
                </a:solidFill>
              </a:rPr>
              <a:t>     Pre-AICE Biology</a:t>
            </a:r>
          </a:p>
          <a:p>
            <a:pPr marL="0" indent="0">
              <a:buNone/>
            </a:pPr>
            <a:r>
              <a:rPr lang="en-US" sz="1200" b="1" dirty="0">
                <a:solidFill>
                  <a:schemeClr val="bg1"/>
                </a:solidFill>
              </a:rPr>
              <a:t>     Math</a:t>
            </a:r>
          </a:p>
          <a:p>
            <a:pPr marL="0" indent="0">
              <a:buNone/>
            </a:pPr>
            <a:r>
              <a:rPr lang="en-US" sz="1200" b="1" dirty="0">
                <a:solidFill>
                  <a:schemeClr val="bg1"/>
                </a:solidFill>
              </a:rPr>
              <a:t>     Elective                             </a:t>
            </a:r>
          </a:p>
          <a:p>
            <a:pPr marL="0" indent="0">
              <a:buNone/>
            </a:pPr>
            <a:r>
              <a:rPr lang="en-US" sz="1200" b="1" dirty="0">
                <a:solidFill>
                  <a:schemeClr val="bg1"/>
                </a:solidFill>
              </a:rPr>
              <a:t>     Elective (World Language)</a:t>
            </a:r>
            <a:br>
              <a:rPr lang="en-US" sz="1200" b="1" dirty="0"/>
            </a:br>
            <a:r>
              <a:rPr lang="en-US" sz="1200" b="1" i="1" dirty="0">
                <a:solidFill>
                  <a:srgbClr val="000000"/>
                </a:solidFill>
                <a:latin typeface="Calibri"/>
                <a:cs typeface="Calibri"/>
              </a:rPr>
              <a:t>If looking for academic elective; AP Comp Science Principles, AP Human or World Cultures Geography are recommended</a:t>
            </a:r>
            <a:r>
              <a:rPr lang="en-US" sz="1200" dirty="0"/>
              <a:t> </a:t>
            </a:r>
            <a:endParaRPr lang="en-US" sz="1200" dirty="0">
              <a:solidFill>
                <a:schemeClr val="bg1"/>
              </a:solidFill>
            </a:endParaRPr>
          </a:p>
          <a:p>
            <a:pPr marL="0" indent="0">
              <a:buNone/>
            </a:pPr>
            <a:r>
              <a:rPr lang="en-US" sz="1200" b="1" i="1" dirty="0">
                <a:solidFill>
                  <a:schemeClr val="bg1"/>
                </a:solidFill>
              </a:rPr>
              <a:t>HOPE, Performing Arts, and Virtual still need to be done</a:t>
            </a:r>
            <a:endParaRPr lang="en-US" dirty="0">
              <a:solidFill>
                <a:schemeClr val="bg1"/>
              </a:solidFill>
            </a:endParaRPr>
          </a:p>
          <a:p>
            <a:endParaRPr lang="en-US" dirty="0">
              <a:solidFill>
                <a:schemeClr val="bg1"/>
              </a:solidFill>
            </a:endParaRPr>
          </a:p>
        </p:txBody>
      </p:sp>
      <p:sp>
        <p:nvSpPr>
          <p:cNvPr id="11" name="Rectangle: Rounded Corners 10">
            <a:extLst>
              <a:ext uri="{FF2B5EF4-FFF2-40B4-BE49-F238E27FC236}">
                <a16:creationId xmlns:a16="http://schemas.microsoft.com/office/drawing/2014/main" id="{223946AC-0A9B-41BB-A30B-4FD79CC1C6D4}"/>
              </a:ext>
            </a:extLst>
          </p:cNvPr>
          <p:cNvSpPr/>
          <p:nvPr/>
        </p:nvSpPr>
        <p:spPr>
          <a:xfrm>
            <a:off x="3153719" y="1212492"/>
            <a:ext cx="2862841" cy="5460763"/>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6445D69-1F14-4F61-B95A-8E7C17906C90}"/>
              </a:ext>
            </a:extLst>
          </p:cNvPr>
          <p:cNvSpPr/>
          <p:nvPr/>
        </p:nvSpPr>
        <p:spPr>
          <a:xfrm>
            <a:off x="6149609" y="1212491"/>
            <a:ext cx="2862841" cy="5460763"/>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ACCC806-1CA1-4A9F-9B2B-B634EC56358C}"/>
              </a:ext>
            </a:extLst>
          </p:cNvPr>
          <p:cNvSpPr/>
          <p:nvPr/>
        </p:nvSpPr>
        <p:spPr>
          <a:xfrm>
            <a:off x="9172854" y="1212491"/>
            <a:ext cx="2862841" cy="5460763"/>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7">
            <a:extLst>
              <a:ext uri="{FF2B5EF4-FFF2-40B4-BE49-F238E27FC236}">
                <a16:creationId xmlns:a16="http://schemas.microsoft.com/office/drawing/2014/main" id="{4817BD16-F6CC-4218-AF01-0720567F2CB3}"/>
              </a:ext>
            </a:extLst>
          </p:cNvPr>
          <p:cNvSpPr txBox="1">
            <a:spLocks/>
          </p:cNvSpPr>
          <p:nvPr/>
        </p:nvSpPr>
        <p:spPr>
          <a:xfrm>
            <a:off x="3228645" y="1419830"/>
            <a:ext cx="2760560" cy="552260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a:solidFill>
                  <a:schemeClr val="bg1"/>
                </a:solidFill>
              </a:rPr>
              <a:t>AICE</a:t>
            </a:r>
          </a:p>
          <a:p>
            <a:r>
              <a:rPr lang="en-US" sz="1200" b="1" dirty="0">
                <a:solidFill>
                  <a:srgbClr val="FF0000"/>
                </a:solidFill>
              </a:rPr>
              <a:t>English Language</a:t>
            </a:r>
          </a:p>
          <a:p>
            <a:r>
              <a:rPr lang="en-US" sz="1200" b="1" dirty="0">
                <a:solidFill>
                  <a:srgbClr val="FF0000"/>
                </a:solidFill>
              </a:rPr>
              <a:t>International History </a:t>
            </a:r>
          </a:p>
          <a:p>
            <a:pPr marL="0" indent="0">
              <a:buNone/>
            </a:pPr>
            <a:r>
              <a:rPr lang="en-US" sz="1200" i="1" dirty="0">
                <a:solidFill>
                  <a:schemeClr val="bg1"/>
                </a:solidFill>
              </a:rPr>
              <a:t>Pick one from below…</a:t>
            </a:r>
          </a:p>
          <a:p>
            <a:r>
              <a:rPr lang="en-US" sz="1200" b="1" dirty="0">
                <a:solidFill>
                  <a:srgbClr val="FF0000"/>
                </a:solidFill>
              </a:rPr>
              <a:t>Marine Science</a:t>
            </a:r>
          </a:p>
          <a:p>
            <a:r>
              <a:rPr lang="en-US" sz="1200" b="1" dirty="0">
                <a:solidFill>
                  <a:srgbClr val="FF0000"/>
                </a:solidFill>
              </a:rPr>
              <a:t>Psychology</a:t>
            </a:r>
          </a:p>
          <a:p>
            <a:r>
              <a:rPr lang="en-US" sz="1200" b="1" dirty="0">
                <a:solidFill>
                  <a:srgbClr val="FF0000"/>
                </a:solidFill>
              </a:rPr>
              <a:t>Media Studies</a:t>
            </a:r>
          </a:p>
          <a:p>
            <a:r>
              <a:rPr lang="en-US" sz="1200" b="1" dirty="0">
                <a:solidFill>
                  <a:srgbClr val="FF0000"/>
                </a:solidFill>
              </a:rPr>
              <a:t>Travel &amp; Tourism</a:t>
            </a:r>
          </a:p>
          <a:p>
            <a:r>
              <a:rPr lang="en-US" sz="1200" b="1" dirty="0">
                <a:solidFill>
                  <a:srgbClr val="FF0000"/>
                </a:solidFill>
              </a:rPr>
              <a:t>Drama</a:t>
            </a:r>
          </a:p>
          <a:p>
            <a:pPr marL="0" indent="0">
              <a:buFont typeface="Wingdings 3" panose="05040102010807070707" pitchFamily="18" charset="2"/>
              <a:buNone/>
            </a:pPr>
            <a:r>
              <a:rPr lang="en-US" sz="1600" b="1" dirty="0">
                <a:solidFill>
                  <a:schemeClr val="bg1"/>
                </a:solidFill>
              </a:rPr>
              <a:t>Gen ED / Pre-AICE / AP</a:t>
            </a:r>
          </a:p>
          <a:p>
            <a:r>
              <a:rPr lang="en-US" sz="1200" b="1" dirty="0">
                <a:solidFill>
                  <a:schemeClr val="bg1"/>
                </a:solidFill>
              </a:rPr>
              <a:t>Pre-AICE Chemistry </a:t>
            </a:r>
          </a:p>
          <a:p>
            <a:r>
              <a:rPr lang="en-US" sz="1200" b="1" dirty="0">
                <a:solidFill>
                  <a:schemeClr val="bg1"/>
                </a:solidFill>
              </a:rPr>
              <a:t>Math</a:t>
            </a:r>
          </a:p>
          <a:p>
            <a:r>
              <a:rPr lang="en-US" sz="1200" b="1" dirty="0">
                <a:solidFill>
                  <a:schemeClr val="bg1"/>
                </a:solidFill>
              </a:rPr>
              <a:t>Elective</a:t>
            </a:r>
          </a:p>
          <a:p>
            <a:r>
              <a:rPr lang="en-US" sz="1200" b="1" dirty="0">
                <a:solidFill>
                  <a:schemeClr val="bg1"/>
                </a:solidFill>
              </a:rPr>
              <a:t>Elective</a:t>
            </a:r>
          </a:p>
          <a:p>
            <a:endParaRPr lang="en-US" sz="1200" b="1" dirty="0">
              <a:solidFill>
                <a:schemeClr val="bg1"/>
              </a:solidFill>
            </a:endParaRPr>
          </a:p>
          <a:p>
            <a:pPr marL="0" indent="0">
              <a:buNone/>
            </a:pPr>
            <a:r>
              <a:rPr lang="en-US" sz="1200" b="1" i="1" dirty="0">
                <a:solidFill>
                  <a:schemeClr val="bg1"/>
                </a:solidFill>
              </a:rPr>
              <a:t>HOPE, Performing Arts, and    Virtual still need to be done</a:t>
            </a:r>
            <a:endParaRPr lang="en-US" sz="1100" dirty="0">
              <a:solidFill>
                <a:schemeClr val="bg1"/>
              </a:solidFill>
            </a:endParaRPr>
          </a:p>
          <a:p>
            <a:endParaRPr lang="en-US" sz="1200" b="1" dirty="0">
              <a:solidFill>
                <a:schemeClr val="bg1"/>
              </a:solidFill>
            </a:endParaRPr>
          </a:p>
        </p:txBody>
      </p:sp>
      <p:sp>
        <p:nvSpPr>
          <p:cNvPr id="10" name="Content Placeholder 7">
            <a:extLst>
              <a:ext uri="{FF2B5EF4-FFF2-40B4-BE49-F238E27FC236}">
                <a16:creationId xmlns:a16="http://schemas.microsoft.com/office/drawing/2014/main" id="{4B3F3F14-FC87-4DA6-B8E0-76A5E333D9AC}"/>
              </a:ext>
            </a:extLst>
          </p:cNvPr>
          <p:cNvSpPr txBox="1">
            <a:spLocks/>
          </p:cNvSpPr>
          <p:nvPr/>
        </p:nvSpPr>
        <p:spPr>
          <a:xfrm>
            <a:off x="6210860" y="1271255"/>
            <a:ext cx="2801590" cy="5460763"/>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a:solidFill>
                  <a:schemeClr val="bg1"/>
                </a:solidFill>
              </a:rPr>
              <a:t>AICE</a:t>
            </a:r>
          </a:p>
          <a:p>
            <a:pPr marL="0" indent="0">
              <a:buNone/>
            </a:pPr>
            <a:r>
              <a:rPr lang="en-US" sz="1200" b="1" dirty="0">
                <a:solidFill>
                  <a:srgbClr val="FF0000"/>
                </a:solidFill>
              </a:rPr>
              <a:t>      </a:t>
            </a:r>
          </a:p>
          <a:p>
            <a:pPr marL="0" indent="0">
              <a:buNone/>
            </a:pPr>
            <a:r>
              <a:rPr lang="en-US" sz="1200" b="1" dirty="0">
                <a:solidFill>
                  <a:srgbClr val="FF0000"/>
                </a:solidFill>
              </a:rPr>
              <a:t>      Global Perspectives</a:t>
            </a:r>
          </a:p>
          <a:p>
            <a:pPr marL="0" indent="0">
              <a:buNone/>
            </a:pPr>
            <a:r>
              <a:rPr lang="en-US" sz="1200" b="1" dirty="0">
                <a:solidFill>
                  <a:srgbClr val="FF0000"/>
                </a:solidFill>
              </a:rPr>
              <a:t>      US History</a:t>
            </a:r>
          </a:p>
          <a:p>
            <a:pPr marL="0" indent="0">
              <a:buNone/>
            </a:pPr>
            <a:endParaRPr lang="en-US" sz="1600" b="1" dirty="0">
              <a:solidFill>
                <a:schemeClr val="bg1"/>
              </a:solidFill>
            </a:endParaRPr>
          </a:p>
          <a:p>
            <a:pPr marL="0" indent="0">
              <a:buNone/>
            </a:pPr>
            <a:r>
              <a:rPr lang="en-US" sz="1600" b="1" dirty="0">
                <a:solidFill>
                  <a:schemeClr val="bg1"/>
                </a:solidFill>
              </a:rPr>
              <a:t>Gen ED / Pre-AICE / AP</a:t>
            </a:r>
          </a:p>
          <a:p>
            <a:pPr marL="0" indent="0">
              <a:buNone/>
            </a:pPr>
            <a:r>
              <a:rPr lang="en-US" sz="1600" b="1" dirty="0">
                <a:solidFill>
                  <a:schemeClr val="bg1"/>
                </a:solidFill>
              </a:rPr>
              <a:t>     </a:t>
            </a:r>
            <a:r>
              <a:rPr lang="en-US" sz="1200" b="1" dirty="0">
                <a:solidFill>
                  <a:schemeClr val="bg1"/>
                </a:solidFill>
              </a:rPr>
              <a:t>AP Lit or ENC 1102</a:t>
            </a:r>
          </a:p>
          <a:p>
            <a:pPr marL="0" indent="0">
              <a:buNone/>
            </a:pPr>
            <a:r>
              <a:rPr lang="en-US" sz="1200" b="1" dirty="0">
                <a:solidFill>
                  <a:schemeClr val="bg1"/>
                </a:solidFill>
              </a:rPr>
              <a:t>      Math</a:t>
            </a:r>
          </a:p>
          <a:p>
            <a:pPr marL="0" indent="0">
              <a:buNone/>
            </a:pPr>
            <a:r>
              <a:rPr lang="en-US" sz="1000" b="1" dirty="0">
                <a:solidFill>
                  <a:schemeClr val="bg1"/>
                </a:solidFill>
              </a:rPr>
              <a:t>        </a:t>
            </a:r>
            <a:r>
              <a:rPr lang="en-US" sz="1200" b="1" dirty="0">
                <a:solidFill>
                  <a:schemeClr val="bg1"/>
                </a:solidFill>
              </a:rPr>
              <a:t>Physics Hon/AP Chem or Bio</a:t>
            </a:r>
          </a:p>
          <a:p>
            <a:pPr marL="0" indent="0">
              <a:buNone/>
            </a:pPr>
            <a:r>
              <a:rPr lang="en-US" sz="1000" b="1" dirty="0">
                <a:solidFill>
                  <a:schemeClr val="bg1"/>
                </a:solidFill>
              </a:rPr>
              <a:t>        </a:t>
            </a:r>
            <a:r>
              <a:rPr lang="en-US" sz="1200" b="1" dirty="0">
                <a:solidFill>
                  <a:schemeClr val="bg1"/>
                </a:solidFill>
              </a:rPr>
              <a:t>Elective</a:t>
            </a:r>
            <a:r>
              <a:rPr lang="en-US" sz="1000" b="1" dirty="0">
                <a:solidFill>
                  <a:schemeClr val="bg1"/>
                </a:solidFill>
              </a:rPr>
              <a:t>	</a:t>
            </a:r>
          </a:p>
          <a:p>
            <a:pPr marL="0" indent="0">
              <a:buNone/>
            </a:pPr>
            <a:r>
              <a:rPr lang="en-US" sz="1000" b="1" dirty="0">
                <a:solidFill>
                  <a:schemeClr val="bg1"/>
                </a:solidFill>
              </a:rPr>
              <a:t>        </a:t>
            </a:r>
            <a:r>
              <a:rPr lang="en-US" sz="1200" b="1" dirty="0">
                <a:solidFill>
                  <a:schemeClr val="bg1"/>
                </a:solidFill>
              </a:rPr>
              <a:t>Elective</a:t>
            </a:r>
          </a:p>
          <a:p>
            <a:r>
              <a:rPr lang="en-US" sz="1900" b="1" i="1" u="none" strike="noStrike" dirty="0">
                <a:solidFill>
                  <a:srgbClr val="000000"/>
                </a:solidFill>
                <a:effectLst/>
                <a:latin typeface="Calibri" panose="020F0502020204030204" pitchFamily="34" charset="0"/>
              </a:rPr>
              <a:t>5 classes + Foreign Lan</a:t>
            </a:r>
          </a:p>
          <a:p>
            <a:r>
              <a:rPr lang="en-US" sz="1900" b="1" i="1" u="none" strike="noStrike" dirty="0">
                <a:solidFill>
                  <a:srgbClr val="000000"/>
                </a:solidFill>
                <a:effectLst/>
                <a:latin typeface="Calibri" panose="020F0502020204030204" pitchFamily="34" charset="0"/>
              </a:rPr>
              <a:t> </a:t>
            </a:r>
            <a:r>
              <a:rPr lang="en-US" sz="1200" b="1" i="1" u="none" strike="noStrike" dirty="0">
                <a:solidFill>
                  <a:srgbClr val="000000"/>
                </a:solidFill>
                <a:effectLst/>
                <a:latin typeface="Calibri" panose="020F0502020204030204" pitchFamily="34" charset="0"/>
              </a:rPr>
              <a:t>(</a:t>
            </a:r>
          </a:p>
          <a:p>
            <a:pPr marL="0" indent="0">
              <a:buNone/>
            </a:pPr>
            <a:r>
              <a:rPr lang="en-US" sz="1200" b="1" i="1" dirty="0">
                <a:solidFill>
                  <a:schemeClr val="bg1"/>
                </a:solidFill>
              </a:rPr>
              <a:t>HOPE, Performing Arts, and           Virtual still need to be done</a:t>
            </a:r>
            <a:endParaRPr lang="en-US" sz="1200" dirty="0">
              <a:solidFill>
                <a:schemeClr val="bg1"/>
              </a:solidFill>
            </a:endParaRPr>
          </a:p>
          <a:p>
            <a:r>
              <a:rPr lang="en-US" sz="1900" b="1" i="1" u="none" strike="noStrike" dirty="0">
                <a:solidFill>
                  <a:srgbClr val="000000"/>
                </a:solidFill>
                <a:effectLst/>
                <a:latin typeface="Calibri" panose="020F0502020204030204" pitchFamily="34" charset="0"/>
              </a:rPr>
              <a:t>if not done), 1 or 2 electives.</a:t>
            </a:r>
            <a:r>
              <a:rPr lang="en-US" sz="2200" dirty="0"/>
              <a:t> </a:t>
            </a:r>
            <a:endParaRPr lang="en-US" sz="2200" dirty="0">
              <a:solidFill>
                <a:schemeClr val="bg1"/>
              </a:solidFill>
            </a:endParaRPr>
          </a:p>
        </p:txBody>
      </p:sp>
      <p:sp>
        <p:nvSpPr>
          <p:cNvPr id="16" name="Content Placeholder 7">
            <a:extLst>
              <a:ext uri="{FF2B5EF4-FFF2-40B4-BE49-F238E27FC236}">
                <a16:creationId xmlns:a16="http://schemas.microsoft.com/office/drawing/2014/main" id="{AA16B73B-D9C1-49FD-A45C-62A08EFA733B}"/>
              </a:ext>
            </a:extLst>
          </p:cNvPr>
          <p:cNvSpPr txBox="1">
            <a:spLocks/>
          </p:cNvSpPr>
          <p:nvPr/>
        </p:nvSpPr>
        <p:spPr>
          <a:xfrm>
            <a:off x="9266205" y="1402738"/>
            <a:ext cx="2676137" cy="536023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a:solidFill>
                  <a:schemeClr val="bg1"/>
                </a:solidFill>
              </a:rPr>
              <a:t>AICE</a:t>
            </a:r>
            <a:endParaRPr lang="en-US" sz="2400" b="1" dirty="0">
              <a:solidFill>
                <a:schemeClr val="bg1"/>
              </a:solidFill>
            </a:endParaRPr>
          </a:p>
          <a:p>
            <a:pPr marL="0" indent="0">
              <a:buNone/>
            </a:pPr>
            <a:r>
              <a:rPr lang="en-US" sz="1200" b="1" dirty="0">
                <a:solidFill>
                  <a:schemeClr val="bg1"/>
                </a:solidFill>
              </a:rPr>
              <a:t>Required Courses Completed! Students may take any AICE/Cambridge course of their choosing.</a:t>
            </a:r>
            <a:endParaRPr lang="en-US" sz="1200" b="1" dirty="0">
              <a:solidFill>
                <a:srgbClr val="FF0000"/>
              </a:solidFill>
            </a:endParaRPr>
          </a:p>
          <a:p>
            <a:pPr marL="0" indent="0">
              <a:buNone/>
            </a:pPr>
            <a:r>
              <a:rPr lang="en-US" sz="1200" b="1" dirty="0">
                <a:solidFill>
                  <a:srgbClr val="FF0000"/>
                </a:solidFill>
              </a:rPr>
              <a:t>    Marine Science</a:t>
            </a:r>
          </a:p>
          <a:p>
            <a:pPr marL="0" indent="0">
              <a:buNone/>
            </a:pPr>
            <a:r>
              <a:rPr lang="en-US" sz="1200" b="1" dirty="0">
                <a:solidFill>
                  <a:srgbClr val="FF0000"/>
                </a:solidFill>
              </a:rPr>
              <a:t>    Psychology</a:t>
            </a:r>
          </a:p>
          <a:p>
            <a:pPr marL="0" indent="0">
              <a:buNone/>
            </a:pPr>
            <a:r>
              <a:rPr lang="en-US" sz="1200" b="1" dirty="0">
                <a:solidFill>
                  <a:srgbClr val="FF0000"/>
                </a:solidFill>
              </a:rPr>
              <a:t>    Media Studies</a:t>
            </a:r>
          </a:p>
          <a:p>
            <a:pPr marL="0" indent="0">
              <a:buNone/>
            </a:pPr>
            <a:r>
              <a:rPr lang="en-US" sz="1200" b="1" dirty="0">
                <a:solidFill>
                  <a:srgbClr val="FF0000"/>
                </a:solidFill>
              </a:rPr>
              <a:t>    Travel &amp; Tourism</a:t>
            </a:r>
          </a:p>
          <a:p>
            <a:pPr marL="0" indent="0">
              <a:buNone/>
            </a:pPr>
            <a:r>
              <a:rPr lang="en-US" sz="1200" b="1" dirty="0">
                <a:solidFill>
                  <a:srgbClr val="FF0000"/>
                </a:solidFill>
              </a:rPr>
              <a:t>    Drama</a:t>
            </a:r>
            <a:endParaRPr lang="en-US" sz="1600" b="1" dirty="0">
              <a:solidFill>
                <a:schemeClr val="bg1"/>
              </a:solidFill>
            </a:endParaRPr>
          </a:p>
          <a:p>
            <a:pPr marL="0" indent="0">
              <a:buFont typeface="Wingdings 3" panose="05040102010807070707" pitchFamily="18" charset="2"/>
              <a:buNone/>
            </a:pPr>
            <a:r>
              <a:rPr lang="en-US" sz="1600" b="1" dirty="0">
                <a:solidFill>
                  <a:schemeClr val="bg1"/>
                </a:solidFill>
              </a:rPr>
              <a:t>Gen ED / Pre-AICE / AP</a:t>
            </a:r>
          </a:p>
          <a:p>
            <a:pPr marL="0" indent="0">
              <a:buClr>
                <a:srgbClr val="FFFFFF"/>
              </a:buClr>
              <a:buNone/>
            </a:pPr>
            <a:r>
              <a:rPr lang="en-US" sz="1200" b="1" dirty="0">
                <a:solidFill>
                  <a:schemeClr val="bg1"/>
                </a:solidFill>
              </a:rPr>
              <a:t>      Math</a:t>
            </a:r>
          </a:p>
          <a:p>
            <a:r>
              <a:rPr lang="en-US" sz="1200" b="1" dirty="0">
                <a:solidFill>
                  <a:schemeClr val="bg1"/>
                </a:solidFill>
              </a:rPr>
              <a:t>Economics/Government</a:t>
            </a:r>
          </a:p>
          <a:p>
            <a:r>
              <a:rPr lang="en-US" sz="1200" b="1" dirty="0">
                <a:solidFill>
                  <a:schemeClr val="bg1"/>
                </a:solidFill>
              </a:rPr>
              <a:t>Elective</a:t>
            </a:r>
          </a:p>
          <a:p>
            <a:r>
              <a:rPr lang="en-US" sz="1200" b="1" dirty="0">
                <a:solidFill>
                  <a:schemeClr val="bg1"/>
                </a:solidFill>
              </a:rPr>
              <a:t>Elective</a:t>
            </a:r>
          </a:p>
          <a:p>
            <a:r>
              <a:rPr lang="en-US" sz="1200" b="1" i="1" u="none" strike="noStrike" dirty="0">
                <a:solidFill>
                  <a:srgbClr val="000000"/>
                </a:solidFill>
                <a:effectLst/>
                <a:latin typeface="Calibri" panose="020F0502020204030204" pitchFamily="34" charset="0"/>
              </a:rPr>
              <a:t>3 classes + Science class, 3 electives.  Any Elective Wharton Offers including AICE courses</a:t>
            </a:r>
            <a:r>
              <a:rPr lang="en-US" sz="1200" dirty="0"/>
              <a:t> </a:t>
            </a:r>
            <a:endParaRPr lang="en-US" sz="1200" dirty="0">
              <a:solidFill>
                <a:schemeClr val="bg1"/>
              </a:solidFill>
            </a:endParaRPr>
          </a:p>
        </p:txBody>
      </p:sp>
      <p:sp>
        <p:nvSpPr>
          <p:cNvPr id="17" name="Rectangle: Rounded Corners 16">
            <a:extLst>
              <a:ext uri="{FF2B5EF4-FFF2-40B4-BE49-F238E27FC236}">
                <a16:creationId xmlns:a16="http://schemas.microsoft.com/office/drawing/2014/main" id="{EC0A925B-2F1A-4474-B214-76E0DA25452E}"/>
              </a:ext>
            </a:extLst>
          </p:cNvPr>
          <p:cNvSpPr/>
          <p:nvPr/>
        </p:nvSpPr>
        <p:spPr>
          <a:xfrm>
            <a:off x="360350" y="866824"/>
            <a:ext cx="2430440" cy="418163"/>
          </a:xfrm>
          <a:prstGeom prst="roundRect">
            <a:avLst>
              <a:gd name="adj" fmla="val 35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3" panose="05040102010807070707" pitchFamily="18" charset="2"/>
              <a:buNone/>
            </a:pPr>
            <a:r>
              <a:rPr lang="en-US" sz="1600" b="1" dirty="0">
                <a:solidFill>
                  <a:schemeClr val="tx1"/>
                </a:solidFill>
              </a:rPr>
              <a:t>9</a:t>
            </a:r>
            <a:r>
              <a:rPr lang="en-US" sz="1600" b="1" baseline="30000" dirty="0">
                <a:solidFill>
                  <a:schemeClr val="tx1"/>
                </a:solidFill>
              </a:rPr>
              <a:t>th</a:t>
            </a:r>
            <a:r>
              <a:rPr lang="en-US" sz="1600" b="1" dirty="0">
                <a:solidFill>
                  <a:schemeClr val="tx1"/>
                </a:solidFill>
              </a:rPr>
              <a:t> Grade (2023-24)</a:t>
            </a:r>
          </a:p>
        </p:txBody>
      </p:sp>
      <p:sp>
        <p:nvSpPr>
          <p:cNvPr id="18" name="Rectangle: Rounded Corners 17">
            <a:extLst>
              <a:ext uri="{FF2B5EF4-FFF2-40B4-BE49-F238E27FC236}">
                <a16:creationId xmlns:a16="http://schemas.microsoft.com/office/drawing/2014/main" id="{19EDCF62-CEA1-4F7E-964A-969C726A1AFE}"/>
              </a:ext>
            </a:extLst>
          </p:cNvPr>
          <p:cNvSpPr/>
          <p:nvPr/>
        </p:nvSpPr>
        <p:spPr>
          <a:xfrm>
            <a:off x="3302406" y="871783"/>
            <a:ext cx="2613038" cy="418163"/>
          </a:xfrm>
          <a:prstGeom prst="roundRect">
            <a:avLst>
              <a:gd name="adj" fmla="val 35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3" panose="05040102010807070707" pitchFamily="18" charset="2"/>
              <a:buNone/>
            </a:pPr>
            <a:r>
              <a:rPr lang="en-US" sz="1600" b="1" dirty="0">
                <a:solidFill>
                  <a:schemeClr val="tx1"/>
                </a:solidFill>
              </a:rPr>
              <a:t>10</a:t>
            </a:r>
            <a:r>
              <a:rPr lang="en-US" sz="1600" b="1" baseline="30000" dirty="0">
                <a:solidFill>
                  <a:schemeClr val="tx1"/>
                </a:solidFill>
              </a:rPr>
              <a:t>th</a:t>
            </a:r>
            <a:r>
              <a:rPr lang="en-US" sz="1600" b="1" dirty="0">
                <a:solidFill>
                  <a:schemeClr val="tx1"/>
                </a:solidFill>
              </a:rPr>
              <a:t> Grade (2024-25)</a:t>
            </a:r>
          </a:p>
        </p:txBody>
      </p:sp>
      <p:sp>
        <p:nvSpPr>
          <p:cNvPr id="19" name="Rectangle: Rounded Corners 18">
            <a:extLst>
              <a:ext uri="{FF2B5EF4-FFF2-40B4-BE49-F238E27FC236}">
                <a16:creationId xmlns:a16="http://schemas.microsoft.com/office/drawing/2014/main" id="{FE167A7C-1F09-4D8C-AB90-81722306C61C}"/>
              </a:ext>
            </a:extLst>
          </p:cNvPr>
          <p:cNvSpPr/>
          <p:nvPr/>
        </p:nvSpPr>
        <p:spPr>
          <a:xfrm>
            <a:off x="6306686" y="873974"/>
            <a:ext cx="2576036" cy="418163"/>
          </a:xfrm>
          <a:prstGeom prst="roundRect">
            <a:avLst>
              <a:gd name="adj" fmla="val 35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3" panose="05040102010807070707" pitchFamily="18" charset="2"/>
              <a:buNone/>
            </a:pPr>
            <a:r>
              <a:rPr lang="en-US" sz="1600" b="1" dirty="0">
                <a:solidFill>
                  <a:schemeClr val="tx1"/>
                </a:solidFill>
              </a:rPr>
              <a:t>11</a:t>
            </a:r>
            <a:r>
              <a:rPr lang="en-US" sz="1600" b="1" baseline="30000" dirty="0">
                <a:solidFill>
                  <a:schemeClr val="tx1"/>
                </a:solidFill>
              </a:rPr>
              <a:t>th</a:t>
            </a:r>
            <a:r>
              <a:rPr lang="en-US" sz="1600" b="1" dirty="0">
                <a:solidFill>
                  <a:schemeClr val="tx1"/>
                </a:solidFill>
              </a:rPr>
              <a:t> Grade (2025-26)</a:t>
            </a:r>
          </a:p>
        </p:txBody>
      </p:sp>
      <p:sp>
        <p:nvSpPr>
          <p:cNvPr id="20" name="Rectangle: Rounded Corners 19">
            <a:extLst>
              <a:ext uri="{FF2B5EF4-FFF2-40B4-BE49-F238E27FC236}">
                <a16:creationId xmlns:a16="http://schemas.microsoft.com/office/drawing/2014/main" id="{4C61EC6C-9C89-45E8-AF0F-7A30E9647584}"/>
              </a:ext>
            </a:extLst>
          </p:cNvPr>
          <p:cNvSpPr/>
          <p:nvPr/>
        </p:nvSpPr>
        <p:spPr>
          <a:xfrm>
            <a:off x="9372690" y="866823"/>
            <a:ext cx="2564112" cy="418163"/>
          </a:xfrm>
          <a:prstGeom prst="roundRect">
            <a:avLst>
              <a:gd name="adj" fmla="val 35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3" panose="05040102010807070707" pitchFamily="18" charset="2"/>
              <a:buNone/>
            </a:pPr>
            <a:r>
              <a:rPr lang="en-US" sz="1600" b="1" dirty="0">
                <a:solidFill>
                  <a:schemeClr val="tx1"/>
                </a:solidFill>
              </a:rPr>
              <a:t>12</a:t>
            </a:r>
            <a:r>
              <a:rPr lang="en-US" sz="1600" b="1" baseline="30000" dirty="0">
                <a:solidFill>
                  <a:schemeClr val="tx1"/>
                </a:solidFill>
              </a:rPr>
              <a:t>th</a:t>
            </a:r>
            <a:r>
              <a:rPr lang="en-US" sz="1600" b="1" dirty="0">
                <a:solidFill>
                  <a:schemeClr val="tx1"/>
                </a:solidFill>
              </a:rPr>
              <a:t> Grade (2026-27)</a:t>
            </a:r>
          </a:p>
        </p:txBody>
      </p:sp>
    </p:spTree>
    <p:extLst>
      <p:ext uri="{BB962C8B-B14F-4D97-AF65-F5344CB8AC3E}">
        <p14:creationId xmlns:p14="http://schemas.microsoft.com/office/powerpoint/2010/main" val="144532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53809-240F-4500-9862-BB7A732ECF1E}"/>
              </a:ext>
            </a:extLst>
          </p:cNvPr>
          <p:cNvSpPr>
            <a:spLocks noGrp="1"/>
          </p:cNvSpPr>
          <p:nvPr>
            <p:ph type="title"/>
          </p:nvPr>
        </p:nvSpPr>
        <p:spPr>
          <a:xfrm>
            <a:off x="779121" y="-122857"/>
            <a:ext cx="10740975" cy="938068"/>
          </a:xfrm>
        </p:spPr>
        <p:txBody>
          <a:bodyPr/>
          <a:lstStyle/>
          <a:p>
            <a:pPr algn="ctr"/>
            <a:r>
              <a:rPr lang="en-US" dirty="0"/>
              <a:t>Class of 2026</a:t>
            </a:r>
          </a:p>
        </p:txBody>
      </p:sp>
      <p:sp>
        <p:nvSpPr>
          <p:cNvPr id="11" name="Rectangle: Rounded Corners 10">
            <a:extLst>
              <a:ext uri="{FF2B5EF4-FFF2-40B4-BE49-F238E27FC236}">
                <a16:creationId xmlns:a16="http://schemas.microsoft.com/office/drawing/2014/main" id="{223946AC-0A9B-41BB-A30B-4FD79CC1C6D4}"/>
              </a:ext>
            </a:extLst>
          </p:cNvPr>
          <p:cNvSpPr/>
          <p:nvPr/>
        </p:nvSpPr>
        <p:spPr>
          <a:xfrm>
            <a:off x="373925" y="1271254"/>
            <a:ext cx="2862841" cy="5460763"/>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A6445D69-1F14-4F61-B95A-8E7C17906C90}"/>
              </a:ext>
            </a:extLst>
          </p:cNvPr>
          <p:cNvSpPr/>
          <p:nvPr/>
        </p:nvSpPr>
        <p:spPr>
          <a:xfrm>
            <a:off x="4180286" y="1271254"/>
            <a:ext cx="2862841" cy="5460763"/>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ACCC806-1CA1-4A9F-9B2B-B634EC56358C}"/>
              </a:ext>
            </a:extLst>
          </p:cNvPr>
          <p:cNvSpPr/>
          <p:nvPr/>
        </p:nvSpPr>
        <p:spPr>
          <a:xfrm>
            <a:off x="7986648" y="1313346"/>
            <a:ext cx="2862841" cy="5460763"/>
          </a:xfrm>
          <a:prstGeom prst="roundRect">
            <a:avLst/>
          </a:prstGeom>
          <a:solidFill>
            <a:schemeClr val="tx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7">
            <a:extLst>
              <a:ext uri="{FF2B5EF4-FFF2-40B4-BE49-F238E27FC236}">
                <a16:creationId xmlns:a16="http://schemas.microsoft.com/office/drawing/2014/main" id="{4817BD16-F6CC-4218-AF01-0720567F2CB3}"/>
              </a:ext>
            </a:extLst>
          </p:cNvPr>
          <p:cNvSpPr txBox="1">
            <a:spLocks/>
          </p:cNvSpPr>
          <p:nvPr/>
        </p:nvSpPr>
        <p:spPr>
          <a:xfrm>
            <a:off x="476206" y="1470164"/>
            <a:ext cx="2760560" cy="552260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600" b="1" dirty="0">
                <a:solidFill>
                  <a:schemeClr val="bg1"/>
                </a:solidFill>
              </a:rPr>
              <a:t>AICE</a:t>
            </a:r>
          </a:p>
          <a:p>
            <a:pPr marL="0" indent="0">
              <a:buNone/>
            </a:pPr>
            <a:r>
              <a:rPr lang="en-US" b="1" dirty="0">
                <a:solidFill>
                  <a:srgbClr val="FF0000"/>
                </a:solidFill>
              </a:rPr>
              <a:t>    </a:t>
            </a:r>
            <a:r>
              <a:rPr lang="en-US" sz="1400" b="1" dirty="0">
                <a:solidFill>
                  <a:srgbClr val="FF0000"/>
                </a:solidFill>
              </a:rPr>
              <a:t>English Language</a:t>
            </a:r>
          </a:p>
          <a:p>
            <a:pPr marL="0" indent="0">
              <a:buNone/>
            </a:pPr>
            <a:r>
              <a:rPr lang="en-US" sz="1400" b="1" dirty="0">
                <a:solidFill>
                  <a:srgbClr val="FF0000"/>
                </a:solidFill>
              </a:rPr>
              <a:t>      International History</a:t>
            </a:r>
          </a:p>
          <a:p>
            <a:pPr marL="0" indent="0">
              <a:buNone/>
            </a:pPr>
            <a:r>
              <a:rPr lang="en-US" sz="1400" b="1" dirty="0">
                <a:solidFill>
                  <a:srgbClr val="FF0000"/>
                </a:solidFill>
              </a:rPr>
              <a:t>      General Paper</a:t>
            </a:r>
            <a:r>
              <a:rPr lang="en-US" b="1" dirty="0">
                <a:solidFill>
                  <a:srgbClr val="FF0000"/>
                </a:solidFill>
              </a:rPr>
              <a:t>	 </a:t>
            </a:r>
          </a:p>
          <a:p>
            <a:pPr marL="0" indent="0">
              <a:buFont typeface="Wingdings 3" panose="05040102010807070707" pitchFamily="18" charset="2"/>
              <a:buNone/>
            </a:pPr>
            <a:r>
              <a:rPr lang="en-US" sz="1600" b="1" dirty="0">
                <a:solidFill>
                  <a:schemeClr val="bg1"/>
                </a:solidFill>
              </a:rPr>
              <a:t>Gen ED / Pre-AICE / AP</a:t>
            </a:r>
          </a:p>
          <a:p>
            <a:r>
              <a:rPr lang="en-US" sz="1400" b="1" dirty="0">
                <a:solidFill>
                  <a:schemeClr val="bg1"/>
                </a:solidFill>
              </a:rPr>
              <a:t>Pre-AICE Chemistry </a:t>
            </a:r>
          </a:p>
          <a:p>
            <a:r>
              <a:rPr lang="en-US" sz="1400" b="1" dirty="0">
                <a:solidFill>
                  <a:schemeClr val="bg1"/>
                </a:solidFill>
              </a:rPr>
              <a:t>Math</a:t>
            </a:r>
          </a:p>
          <a:p>
            <a:r>
              <a:rPr lang="en-US" sz="1400" b="1" dirty="0">
                <a:solidFill>
                  <a:schemeClr val="bg1"/>
                </a:solidFill>
              </a:rPr>
              <a:t>Elective</a:t>
            </a:r>
          </a:p>
          <a:p>
            <a:r>
              <a:rPr lang="en-US" sz="1400" b="1" dirty="0">
                <a:solidFill>
                  <a:schemeClr val="bg1"/>
                </a:solidFill>
              </a:rPr>
              <a:t>Elective</a:t>
            </a:r>
          </a:p>
          <a:p>
            <a:endParaRPr lang="en-US" b="1" dirty="0">
              <a:solidFill>
                <a:schemeClr val="bg1"/>
              </a:solidFill>
            </a:endParaRPr>
          </a:p>
          <a:p>
            <a:pPr marL="0" indent="0">
              <a:buNone/>
            </a:pPr>
            <a:r>
              <a:rPr lang="en-US" sz="1400" b="1" i="1" dirty="0">
                <a:solidFill>
                  <a:schemeClr val="bg1"/>
                </a:solidFill>
              </a:rPr>
              <a:t>HOPE, Performing Arts, and    Virtual still need to be done</a:t>
            </a:r>
            <a:endParaRPr lang="en-US" sz="1400" dirty="0">
              <a:solidFill>
                <a:schemeClr val="bg1"/>
              </a:solidFill>
            </a:endParaRPr>
          </a:p>
        </p:txBody>
      </p:sp>
      <p:sp>
        <p:nvSpPr>
          <p:cNvPr id="10" name="Content Placeholder 7">
            <a:extLst>
              <a:ext uri="{FF2B5EF4-FFF2-40B4-BE49-F238E27FC236}">
                <a16:creationId xmlns:a16="http://schemas.microsoft.com/office/drawing/2014/main" id="{4B3F3F14-FC87-4DA6-B8E0-76A5E333D9AC}"/>
              </a:ext>
            </a:extLst>
          </p:cNvPr>
          <p:cNvSpPr txBox="1">
            <a:spLocks/>
          </p:cNvSpPr>
          <p:nvPr/>
        </p:nvSpPr>
        <p:spPr>
          <a:xfrm>
            <a:off x="4254047" y="1406275"/>
            <a:ext cx="2676137" cy="5360234"/>
          </a:xfrm>
          <a:prstGeom prst="rect">
            <a:avLst/>
          </a:prstGeom>
        </p:spPr>
        <p:txBody>
          <a:bodyPr vert="horz" lIns="91440" tIns="45720" rIns="91440" bIns="45720" rtlCol="0" anchor="ctr">
            <a:normAutofit fontScale="250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6400" b="1" dirty="0">
                <a:solidFill>
                  <a:schemeClr val="bg1"/>
                </a:solidFill>
              </a:rPr>
              <a:t>AICE</a:t>
            </a:r>
          </a:p>
          <a:p>
            <a:pPr marL="0" indent="0">
              <a:buNone/>
            </a:pPr>
            <a:r>
              <a:rPr lang="en-US" sz="4300" b="1" dirty="0">
                <a:solidFill>
                  <a:srgbClr val="FF0000"/>
                </a:solidFill>
              </a:rPr>
              <a:t>       </a:t>
            </a:r>
            <a:r>
              <a:rPr lang="en-US" sz="5600" b="1" dirty="0">
                <a:solidFill>
                  <a:srgbClr val="FF0000"/>
                </a:solidFill>
              </a:rPr>
              <a:t>Global Perspectives</a:t>
            </a:r>
          </a:p>
          <a:p>
            <a:pPr marL="0" indent="0">
              <a:buNone/>
            </a:pPr>
            <a:r>
              <a:rPr lang="en-US" sz="5600" b="1" dirty="0">
                <a:solidFill>
                  <a:srgbClr val="FF0000"/>
                </a:solidFill>
              </a:rPr>
              <a:t>      US History</a:t>
            </a:r>
          </a:p>
          <a:p>
            <a:pPr marL="0" indent="0">
              <a:buNone/>
            </a:pPr>
            <a:r>
              <a:rPr lang="en-US" sz="5600" b="1" dirty="0">
                <a:solidFill>
                  <a:srgbClr val="FF0000"/>
                </a:solidFill>
              </a:rPr>
              <a:t>      Thinking Skills</a:t>
            </a:r>
          </a:p>
          <a:p>
            <a:pPr marL="0" indent="0">
              <a:buNone/>
            </a:pPr>
            <a:r>
              <a:rPr lang="en-US" sz="5600" i="1" dirty="0">
                <a:solidFill>
                  <a:schemeClr val="bg1"/>
                </a:solidFill>
              </a:rPr>
              <a:t>Pick one from below…</a:t>
            </a:r>
          </a:p>
          <a:p>
            <a:r>
              <a:rPr lang="en-US" sz="5600" b="1" dirty="0">
                <a:solidFill>
                  <a:srgbClr val="FF0000"/>
                </a:solidFill>
              </a:rPr>
              <a:t>Marine Science</a:t>
            </a:r>
          </a:p>
          <a:p>
            <a:r>
              <a:rPr lang="en-US" sz="5600" b="1" dirty="0">
                <a:solidFill>
                  <a:srgbClr val="FF0000"/>
                </a:solidFill>
              </a:rPr>
              <a:t>Psychology</a:t>
            </a:r>
          </a:p>
          <a:p>
            <a:r>
              <a:rPr lang="en-US" sz="5600" b="1" dirty="0">
                <a:solidFill>
                  <a:srgbClr val="FF0000"/>
                </a:solidFill>
              </a:rPr>
              <a:t>Media Studies</a:t>
            </a:r>
          </a:p>
          <a:p>
            <a:r>
              <a:rPr lang="en-US" sz="5600" b="1" dirty="0">
                <a:solidFill>
                  <a:srgbClr val="FF0000"/>
                </a:solidFill>
              </a:rPr>
              <a:t>Travel &amp; Tourism</a:t>
            </a:r>
          </a:p>
          <a:p>
            <a:r>
              <a:rPr lang="en-US" sz="5600" b="1" dirty="0">
                <a:solidFill>
                  <a:srgbClr val="FF0000"/>
                </a:solidFill>
              </a:rPr>
              <a:t>Drama</a:t>
            </a:r>
            <a:endParaRPr lang="en-US" sz="2900" b="1" dirty="0">
              <a:solidFill>
                <a:srgbClr val="FF0000"/>
              </a:solidFill>
            </a:endParaRPr>
          </a:p>
          <a:p>
            <a:pPr marL="0" indent="0">
              <a:buNone/>
            </a:pPr>
            <a:endParaRPr lang="en-US" sz="3600" b="1" dirty="0">
              <a:solidFill>
                <a:schemeClr val="bg1"/>
              </a:solidFill>
            </a:endParaRPr>
          </a:p>
          <a:p>
            <a:pPr marL="0" indent="0">
              <a:buNone/>
            </a:pPr>
            <a:r>
              <a:rPr lang="en-US" sz="6400" b="1" dirty="0">
                <a:solidFill>
                  <a:schemeClr val="bg1"/>
                </a:solidFill>
              </a:rPr>
              <a:t>Gen ED / Pre-AICE / AP</a:t>
            </a:r>
          </a:p>
          <a:p>
            <a:pPr marL="0" indent="0">
              <a:buNone/>
            </a:pPr>
            <a:r>
              <a:rPr lang="en-US" sz="4800" b="1" dirty="0">
                <a:solidFill>
                  <a:schemeClr val="bg1"/>
                </a:solidFill>
              </a:rPr>
              <a:t>       Math</a:t>
            </a:r>
          </a:p>
          <a:p>
            <a:pPr marL="0" indent="0">
              <a:buNone/>
            </a:pPr>
            <a:r>
              <a:rPr lang="en-US" sz="4800" b="1" dirty="0">
                <a:solidFill>
                  <a:schemeClr val="bg1"/>
                </a:solidFill>
              </a:rPr>
              <a:t>       Physics Hon/AP Chem or Bio</a:t>
            </a:r>
          </a:p>
          <a:p>
            <a:pPr marL="0" indent="0">
              <a:buNone/>
            </a:pPr>
            <a:r>
              <a:rPr lang="en-US" sz="4800" b="1" dirty="0">
                <a:solidFill>
                  <a:schemeClr val="bg1"/>
                </a:solidFill>
              </a:rPr>
              <a:t>        AP Lit or ENC 1102</a:t>
            </a:r>
            <a:r>
              <a:rPr lang="en-US" sz="5600" b="1" dirty="0">
                <a:solidFill>
                  <a:schemeClr val="bg1"/>
                </a:solidFill>
              </a:rPr>
              <a:t>	</a:t>
            </a:r>
            <a:r>
              <a:rPr lang="en-US" sz="4400" b="1" i="1" u="none" strike="noStrike" dirty="0">
                <a:solidFill>
                  <a:srgbClr val="000000"/>
                </a:solidFill>
                <a:effectLst/>
                <a:latin typeface="Calibri" panose="020F0502020204030204" pitchFamily="34" charset="0"/>
              </a:rPr>
              <a:t>5 classes + Foreign Lan</a:t>
            </a:r>
            <a:endParaRPr lang="en-US" sz="2800" b="1" i="1" u="none" strike="noStrike" dirty="0">
              <a:solidFill>
                <a:srgbClr val="000000"/>
              </a:solidFill>
              <a:effectLst/>
              <a:latin typeface="Calibri" panose="020F0502020204030204" pitchFamily="34" charset="0"/>
            </a:endParaRPr>
          </a:p>
          <a:p>
            <a:pPr marL="0" indent="0">
              <a:buNone/>
            </a:pPr>
            <a:r>
              <a:rPr lang="en-US" sz="4800" b="1" i="1" dirty="0">
                <a:solidFill>
                  <a:schemeClr val="bg1"/>
                </a:solidFill>
              </a:rPr>
              <a:t>HOPE, Performing Arts, and           Virtual still need to be done</a:t>
            </a:r>
            <a:endParaRPr lang="en-US" sz="4800" dirty="0">
              <a:solidFill>
                <a:schemeClr val="bg1"/>
              </a:solidFill>
            </a:endParaRPr>
          </a:p>
          <a:p>
            <a:r>
              <a:rPr lang="en-US" sz="1900" b="1" i="1" u="none" strike="noStrike" dirty="0">
                <a:solidFill>
                  <a:srgbClr val="000000"/>
                </a:solidFill>
                <a:effectLst/>
                <a:latin typeface="Calibri" panose="020F0502020204030204" pitchFamily="34" charset="0"/>
              </a:rPr>
              <a:t>5 classes + Foreign Lang (if not done), 1 or 2 electives.</a:t>
            </a:r>
            <a:r>
              <a:rPr lang="en-US" sz="2200" dirty="0"/>
              <a:t> </a:t>
            </a:r>
            <a:endParaRPr lang="en-US" sz="2200" dirty="0">
              <a:solidFill>
                <a:schemeClr val="bg1"/>
              </a:solidFill>
            </a:endParaRPr>
          </a:p>
        </p:txBody>
      </p:sp>
      <p:sp>
        <p:nvSpPr>
          <p:cNvPr id="16" name="Content Placeholder 7">
            <a:extLst>
              <a:ext uri="{FF2B5EF4-FFF2-40B4-BE49-F238E27FC236}">
                <a16:creationId xmlns:a16="http://schemas.microsoft.com/office/drawing/2014/main" id="{AA16B73B-D9C1-49FD-A45C-62A08EFA733B}"/>
              </a:ext>
            </a:extLst>
          </p:cNvPr>
          <p:cNvSpPr txBox="1">
            <a:spLocks/>
          </p:cNvSpPr>
          <p:nvPr/>
        </p:nvSpPr>
        <p:spPr>
          <a:xfrm>
            <a:off x="8136012" y="1460335"/>
            <a:ext cx="2676137" cy="536023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sz="1700" b="1" dirty="0">
                <a:solidFill>
                  <a:schemeClr val="bg1"/>
                </a:solidFill>
              </a:rPr>
              <a:t>AICE</a:t>
            </a:r>
          </a:p>
          <a:p>
            <a:pPr marL="0" indent="0">
              <a:buNone/>
            </a:pPr>
            <a:r>
              <a:rPr lang="en-US" sz="1400" b="1" dirty="0">
                <a:solidFill>
                  <a:schemeClr val="bg1"/>
                </a:solidFill>
              </a:rPr>
              <a:t>Required Courses Completed! Students may take any AICE/Cambridge course of their choosing.</a:t>
            </a:r>
            <a:r>
              <a:rPr lang="en-US" sz="1500" b="1" dirty="0">
                <a:solidFill>
                  <a:srgbClr val="FF0000"/>
                </a:solidFill>
              </a:rPr>
              <a:t>  </a:t>
            </a:r>
          </a:p>
          <a:p>
            <a:pPr marL="0" indent="0">
              <a:buNone/>
            </a:pPr>
            <a:r>
              <a:rPr lang="en-US" sz="1500" b="1" dirty="0">
                <a:solidFill>
                  <a:srgbClr val="FF0000"/>
                </a:solidFill>
              </a:rPr>
              <a:t>    </a:t>
            </a:r>
            <a:r>
              <a:rPr lang="en-US" sz="1400" b="1" dirty="0">
                <a:solidFill>
                  <a:srgbClr val="FF0000"/>
                </a:solidFill>
              </a:rPr>
              <a:t>Marine Science</a:t>
            </a:r>
          </a:p>
          <a:p>
            <a:pPr marL="0" indent="0">
              <a:buNone/>
            </a:pPr>
            <a:r>
              <a:rPr lang="en-US" sz="1400" b="1" dirty="0">
                <a:solidFill>
                  <a:srgbClr val="FF0000"/>
                </a:solidFill>
              </a:rPr>
              <a:t>    Psychology</a:t>
            </a:r>
          </a:p>
          <a:p>
            <a:pPr marL="0" indent="0">
              <a:buNone/>
            </a:pPr>
            <a:r>
              <a:rPr lang="en-US" sz="1400" b="1" dirty="0">
                <a:solidFill>
                  <a:srgbClr val="FF0000"/>
                </a:solidFill>
              </a:rPr>
              <a:t>    Media Studies</a:t>
            </a:r>
          </a:p>
          <a:p>
            <a:pPr marL="0" indent="0">
              <a:buNone/>
            </a:pPr>
            <a:r>
              <a:rPr lang="en-US" sz="1400" b="1" dirty="0">
                <a:solidFill>
                  <a:srgbClr val="FF0000"/>
                </a:solidFill>
              </a:rPr>
              <a:t>    Travel &amp; Tourism</a:t>
            </a:r>
          </a:p>
          <a:p>
            <a:pPr marL="0" indent="0">
              <a:buNone/>
            </a:pPr>
            <a:r>
              <a:rPr lang="en-US" sz="1400" b="1" dirty="0">
                <a:solidFill>
                  <a:srgbClr val="FF0000"/>
                </a:solidFill>
              </a:rPr>
              <a:t>    Drama</a:t>
            </a:r>
            <a:endParaRPr lang="en-US" sz="1400" b="1" dirty="0">
              <a:solidFill>
                <a:schemeClr val="bg1"/>
              </a:solidFill>
            </a:endParaRPr>
          </a:p>
          <a:p>
            <a:pPr marL="0" indent="0">
              <a:buFont typeface="Wingdings 3" panose="05040102010807070707" pitchFamily="18" charset="2"/>
              <a:buNone/>
            </a:pPr>
            <a:r>
              <a:rPr lang="en-US" sz="1600" b="1" dirty="0">
                <a:solidFill>
                  <a:schemeClr val="bg1"/>
                </a:solidFill>
              </a:rPr>
              <a:t>Gen ED / Pre-AICE / AP</a:t>
            </a:r>
          </a:p>
          <a:p>
            <a:pPr marL="0" indent="0">
              <a:buClr>
                <a:srgbClr val="FFFFFF"/>
              </a:buClr>
              <a:buNone/>
            </a:pPr>
            <a:r>
              <a:rPr lang="en-US" sz="1600" b="1" dirty="0">
                <a:solidFill>
                  <a:schemeClr val="bg1"/>
                </a:solidFill>
              </a:rPr>
              <a:t>     </a:t>
            </a:r>
            <a:r>
              <a:rPr lang="en-US" sz="1400" b="1" dirty="0">
                <a:solidFill>
                  <a:schemeClr val="bg1"/>
                </a:solidFill>
              </a:rPr>
              <a:t>Math</a:t>
            </a:r>
          </a:p>
          <a:p>
            <a:r>
              <a:rPr lang="en-US" sz="1400" b="1" dirty="0">
                <a:solidFill>
                  <a:schemeClr val="bg1"/>
                </a:solidFill>
              </a:rPr>
              <a:t>Economics/Government</a:t>
            </a:r>
          </a:p>
          <a:p>
            <a:r>
              <a:rPr lang="en-US" sz="1400" b="1" dirty="0">
                <a:solidFill>
                  <a:schemeClr val="bg1"/>
                </a:solidFill>
              </a:rPr>
              <a:t>Elective</a:t>
            </a:r>
          </a:p>
          <a:p>
            <a:r>
              <a:rPr lang="en-US" sz="1400" b="1" dirty="0">
                <a:solidFill>
                  <a:schemeClr val="bg1"/>
                </a:solidFill>
              </a:rPr>
              <a:t>Elective</a:t>
            </a:r>
          </a:p>
          <a:p>
            <a:r>
              <a:rPr lang="en-US" sz="1200" b="1" i="1" u="none" strike="noStrike" dirty="0">
                <a:solidFill>
                  <a:srgbClr val="000000"/>
                </a:solidFill>
                <a:effectLst/>
                <a:latin typeface="Calibri" panose="020F0502020204030204" pitchFamily="34" charset="0"/>
              </a:rPr>
              <a:t>courses</a:t>
            </a:r>
            <a:r>
              <a:rPr lang="en-US" sz="1200" dirty="0"/>
              <a:t> </a:t>
            </a:r>
            <a:endParaRPr lang="en-US" sz="1200" dirty="0">
              <a:solidFill>
                <a:schemeClr val="bg1"/>
              </a:solidFill>
            </a:endParaRPr>
          </a:p>
        </p:txBody>
      </p:sp>
      <p:sp>
        <p:nvSpPr>
          <p:cNvPr id="18" name="Rectangle: Rounded Corners 17">
            <a:extLst>
              <a:ext uri="{FF2B5EF4-FFF2-40B4-BE49-F238E27FC236}">
                <a16:creationId xmlns:a16="http://schemas.microsoft.com/office/drawing/2014/main" id="{19EDCF62-CEA1-4F7E-964A-969C726A1AFE}"/>
              </a:ext>
            </a:extLst>
          </p:cNvPr>
          <p:cNvSpPr/>
          <p:nvPr/>
        </p:nvSpPr>
        <p:spPr>
          <a:xfrm>
            <a:off x="549967" y="841967"/>
            <a:ext cx="2613038" cy="418163"/>
          </a:xfrm>
          <a:prstGeom prst="roundRect">
            <a:avLst>
              <a:gd name="adj" fmla="val 35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3" panose="05040102010807070707" pitchFamily="18" charset="2"/>
              <a:buNone/>
            </a:pPr>
            <a:r>
              <a:rPr lang="en-US" sz="1600" b="1" dirty="0">
                <a:solidFill>
                  <a:schemeClr val="tx1"/>
                </a:solidFill>
              </a:rPr>
              <a:t>10</a:t>
            </a:r>
            <a:r>
              <a:rPr lang="en-US" sz="1600" b="1" baseline="30000" dirty="0">
                <a:solidFill>
                  <a:schemeClr val="tx1"/>
                </a:solidFill>
              </a:rPr>
              <a:t>th</a:t>
            </a:r>
            <a:r>
              <a:rPr lang="en-US" sz="1600" b="1" dirty="0">
                <a:solidFill>
                  <a:schemeClr val="tx1"/>
                </a:solidFill>
              </a:rPr>
              <a:t> Grade (2023-24)</a:t>
            </a:r>
          </a:p>
        </p:txBody>
      </p:sp>
      <p:sp>
        <p:nvSpPr>
          <p:cNvPr id="19" name="Rectangle: Rounded Corners 18">
            <a:extLst>
              <a:ext uri="{FF2B5EF4-FFF2-40B4-BE49-F238E27FC236}">
                <a16:creationId xmlns:a16="http://schemas.microsoft.com/office/drawing/2014/main" id="{FE167A7C-1F09-4D8C-AB90-81722306C61C}"/>
              </a:ext>
            </a:extLst>
          </p:cNvPr>
          <p:cNvSpPr/>
          <p:nvPr/>
        </p:nvSpPr>
        <p:spPr>
          <a:xfrm>
            <a:off x="4304097" y="855197"/>
            <a:ext cx="2576036" cy="418163"/>
          </a:xfrm>
          <a:prstGeom prst="roundRect">
            <a:avLst>
              <a:gd name="adj" fmla="val 35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3" panose="05040102010807070707" pitchFamily="18" charset="2"/>
              <a:buNone/>
            </a:pPr>
            <a:r>
              <a:rPr lang="en-US" sz="1600" b="1" dirty="0">
                <a:solidFill>
                  <a:schemeClr val="tx1"/>
                </a:solidFill>
              </a:rPr>
              <a:t>11</a:t>
            </a:r>
            <a:r>
              <a:rPr lang="en-US" sz="1600" b="1" baseline="30000" dirty="0">
                <a:solidFill>
                  <a:schemeClr val="tx1"/>
                </a:solidFill>
              </a:rPr>
              <a:t>th</a:t>
            </a:r>
            <a:r>
              <a:rPr lang="en-US" sz="1600" b="1" dirty="0">
                <a:solidFill>
                  <a:schemeClr val="tx1"/>
                </a:solidFill>
              </a:rPr>
              <a:t> Grade (2024-25)</a:t>
            </a:r>
          </a:p>
        </p:txBody>
      </p:sp>
      <p:sp>
        <p:nvSpPr>
          <p:cNvPr id="20" name="Rectangle: Rounded Corners 19">
            <a:extLst>
              <a:ext uri="{FF2B5EF4-FFF2-40B4-BE49-F238E27FC236}">
                <a16:creationId xmlns:a16="http://schemas.microsoft.com/office/drawing/2014/main" id="{4C61EC6C-9C89-45E8-AF0F-7A30E9647584}"/>
              </a:ext>
            </a:extLst>
          </p:cNvPr>
          <p:cNvSpPr/>
          <p:nvPr/>
        </p:nvSpPr>
        <p:spPr>
          <a:xfrm>
            <a:off x="8136012" y="927641"/>
            <a:ext cx="2564112" cy="418163"/>
          </a:xfrm>
          <a:prstGeom prst="roundRect">
            <a:avLst>
              <a:gd name="adj" fmla="val 35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Wingdings 3" panose="05040102010807070707" pitchFamily="18" charset="2"/>
              <a:buNone/>
            </a:pPr>
            <a:r>
              <a:rPr lang="en-US" sz="1600" b="1" dirty="0">
                <a:solidFill>
                  <a:schemeClr val="tx1"/>
                </a:solidFill>
              </a:rPr>
              <a:t>12</a:t>
            </a:r>
            <a:r>
              <a:rPr lang="en-US" sz="1600" b="1" baseline="30000" dirty="0">
                <a:solidFill>
                  <a:schemeClr val="tx1"/>
                </a:solidFill>
              </a:rPr>
              <a:t>th</a:t>
            </a:r>
            <a:r>
              <a:rPr lang="en-US" sz="1600" b="1" dirty="0">
                <a:solidFill>
                  <a:schemeClr val="tx1"/>
                </a:solidFill>
              </a:rPr>
              <a:t> Grade (2025-26)</a:t>
            </a:r>
          </a:p>
        </p:txBody>
      </p:sp>
    </p:spTree>
    <p:extLst>
      <p:ext uri="{BB962C8B-B14F-4D97-AF65-F5344CB8AC3E}">
        <p14:creationId xmlns:p14="http://schemas.microsoft.com/office/powerpoint/2010/main" val="357481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E138-2188-49E2-AF95-56895C7F886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E543363-62A9-4884-A3F3-2EA7BC9201E1}"/>
              </a:ext>
            </a:extLst>
          </p:cNvPr>
          <p:cNvSpPr>
            <a:spLocks noGrp="1"/>
          </p:cNvSpPr>
          <p:nvPr>
            <p:ph type="body" idx="1"/>
          </p:nvPr>
        </p:nvSpPr>
        <p:spPr/>
        <p:txBody>
          <a:bodyPr/>
          <a:lstStyle/>
          <a:p>
            <a:endParaRPr lang="en-US"/>
          </a:p>
        </p:txBody>
      </p:sp>
      <p:graphicFrame>
        <p:nvGraphicFramePr>
          <p:cNvPr id="4" name="Table 4">
            <a:extLst>
              <a:ext uri="{FF2B5EF4-FFF2-40B4-BE49-F238E27FC236}">
                <a16:creationId xmlns:a16="http://schemas.microsoft.com/office/drawing/2014/main" id="{AFE8EE44-6B2E-4BC4-AF4C-E9A58F1516D1}"/>
              </a:ext>
            </a:extLst>
          </p:cNvPr>
          <p:cNvGraphicFramePr>
            <a:graphicFrameLocks/>
          </p:cNvGraphicFramePr>
          <p:nvPr>
            <p:extLst>
              <p:ext uri="{D42A27DB-BD31-4B8C-83A1-F6EECF244321}">
                <p14:modId xmlns:p14="http://schemas.microsoft.com/office/powerpoint/2010/main" val="845044475"/>
              </p:ext>
            </p:extLst>
          </p:nvPr>
        </p:nvGraphicFramePr>
        <p:xfrm>
          <a:off x="1070943" y="879736"/>
          <a:ext cx="9718096" cy="5510440"/>
        </p:xfrm>
        <a:graphic>
          <a:graphicData uri="http://schemas.openxmlformats.org/drawingml/2006/table">
            <a:tbl>
              <a:tblPr firstRow="1" bandRow="1">
                <a:tableStyleId>{5C22544A-7EE6-4342-B048-85BDC9FD1C3A}</a:tableStyleId>
              </a:tblPr>
              <a:tblGrid>
                <a:gridCol w="2404726">
                  <a:extLst>
                    <a:ext uri="{9D8B030D-6E8A-4147-A177-3AD203B41FA5}">
                      <a16:colId xmlns:a16="http://schemas.microsoft.com/office/drawing/2014/main" val="400583895"/>
                    </a:ext>
                  </a:extLst>
                </a:gridCol>
                <a:gridCol w="2337711">
                  <a:extLst>
                    <a:ext uri="{9D8B030D-6E8A-4147-A177-3AD203B41FA5}">
                      <a16:colId xmlns:a16="http://schemas.microsoft.com/office/drawing/2014/main" val="3472709787"/>
                    </a:ext>
                  </a:extLst>
                </a:gridCol>
                <a:gridCol w="2386591">
                  <a:extLst>
                    <a:ext uri="{9D8B030D-6E8A-4147-A177-3AD203B41FA5}">
                      <a16:colId xmlns:a16="http://schemas.microsoft.com/office/drawing/2014/main" val="3243354102"/>
                    </a:ext>
                  </a:extLst>
                </a:gridCol>
                <a:gridCol w="2589068">
                  <a:extLst>
                    <a:ext uri="{9D8B030D-6E8A-4147-A177-3AD203B41FA5}">
                      <a16:colId xmlns:a16="http://schemas.microsoft.com/office/drawing/2014/main" val="2330403283"/>
                    </a:ext>
                  </a:extLst>
                </a:gridCol>
              </a:tblGrid>
              <a:tr h="945981">
                <a:tc>
                  <a:txBody>
                    <a:bodyPr/>
                    <a:lstStyle/>
                    <a:p>
                      <a:pPr algn="ctr"/>
                      <a:r>
                        <a:rPr lang="en-US" sz="2000" dirty="0"/>
                        <a:t>Group 1: Math &amp; Science</a:t>
                      </a:r>
                    </a:p>
                  </a:txBody>
                  <a:tcPr marL="93783" marR="93783" marT="46891" marB="46891"/>
                </a:tc>
                <a:tc>
                  <a:txBody>
                    <a:bodyPr/>
                    <a:lstStyle/>
                    <a:p>
                      <a:pPr algn="ctr"/>
                      <a:r>
                        <a:rPr lang="en-US" sz="2000" dirty="0"/>
                        <a:t>Group 2: Languages</a:t>
                      </a:r>
                    </a:p>
                  </a:txBody>
                  <a:tcPr marL="93783" marR="93783" marT="46891" marB="46891"/>
                </a:tc>
                <a:tc>
                  <a:txBody>
                    <a:bodyPr/>
                    <a:lstStyle/>
                    <a:p>
                      <a:pPr algn="ctr"/>
                      <a:r>
                        <a:rPr lang="en-US" sz="2000" dirty="0"/>
                        <a:t>Group 3: Humanities</a:t>
                      </a:r>
                    </a:p>
                  </a:txBody>
                  <a:tcPr marL="93783" marR="93783" marT="46891" marB="46891"/>
                </a:tc>
                <a:tc>
                  <a:txBody>
                    <a:bodyPr/>
                    <a:lstStyle/>
                    <a:p>
                      <a:pPr algn="ctr"/>
                      <a:r>
                        <a:rPr lang="en-US" sz="2000" dirty="0"/>
                        <a:t>Group 4: Interdisciplinary</a:t>
                      </a:r>
                    </a:p>
                  </a:txBody>
                  <a:tcPr marL="93783" marR="93783" marT="46891" marB="46891"/>
                </a:tc>
                <a:extLst>
                  <a:ext uri="{0D108BD9-81ED-4DB2-BD59-A6C34878D82A}">
                    <a16:rowId xmlns:a16="http://schemas.microsoft.com/office/drawing/2014/main" val="3729866014"/>
                  </a:ext>
                </a:extLst>
              </a:tr>
              <a:tr h="3519936">
                <a:tc>
                  <a:txBody>
                    <a:bodyPr/>
                    <a:lstStyle/>
                    <a:p>
                      <a:pPr algn="ctr"/>
                      <a:r>
                        <a:rPr lang="en-US" sz="1600" dirty="0"/>
                        <a:t>AS Level Marine Science</a:t>
                      </a:r>
                    </a:p>
                    <a:p>
                      <a:pPr algn="ctr"/>
                      <a:r>
                        <a:rPr lang="en-US" sz="1600" dirty="0"/>
                        <a:t>AS Level Environmental Management*</a:t>
                      </a:r>
                    </a:p>
                    <a:p>
                      <a:pPr algn="ctr"/>
                      <a:r>
                        <a:rPr lang="en-US" sz="1600" dirty="0"/>
                        <a:t>AS Level Psychology*</a:t>
                      </a:r>
                    </a:p>
                    <a:p>
                      <a:pPr algn="ctr"/>
                      <a:endParaRPr lang="en-US" sz="1600" dirty="0"/>
                    </a:p>
                    <a:p>
                      <a:pPr algn="ctr"/>
                      <a:endParaRPr lang="en-US" sz="1600" dirty="0"/>
                    </a:p>
                  </a:txBody>
                  <a:tcPr marL="93783" marR="93783" marT="46891" marB="46891"/>
                </a:tc>
                <a:tc>
                  <a:txBody>
                    <a:bodyPr/>
                    <a:lstStyle/>
                    <a:p>
                      <a:pPr algn="ctr"/>
                      <a:r>
                        <a:rPr lang="en-US" sz="1600" dirty="0"/>
                        <a:t>AS English Language</a:t>
                      </a:r>
                    </a:p>
                  </a:txBody>
                  <a:tcPr marL="93783" marR="93783" marT="46891" marB="46891"/>
                </a:tc>
                <a:tc>
                  <a:txBody>
                    <a:bodyPr/>
                    <a:lstStyle/>
                    <a:p>
                      <a:pPr algn="ctr"/>
                      <a:r>
                        <a:rPr lang="en-US" sz="1600" dirty="0"/>
                        <a:t>AS Level History, US </a:t>
                      </a:r>
                    </a:p>
                    <a:p>
                      <a:pPr algn="ctr"/>
                      <a:r>
                        <a:rPr lang="en-US" sz="1600" dirty="0"/>
                        <a:t>AS Level History, International</a:t>
                      </a:r>
                    </a:p>
                    <a:p>
                      <a:pPr algn="ctr"/>
                      <a:r>
                        <a:rPr lang="en-US" sz="1600" dirty="0"/>
                        <a:t>AS Level Drama</a:t>
                      </a:r>
                    </a:p>
                    <a:p>
                      <a:pPr algn="ctr"/>
                      <a:r>
                        <a:rPr lang="en-US" sz="1600" dirty="0"/>
                        <a:t>AS Level Media Studies</a:t>
                      </a:r>
                    </a:p>
                    <a:p>
                      <a:pPr algn="ctr"/>
                      <a:r>
                        <a:rPr lang="en-US" sz="1600" dirty="0"/>
                        <a:t>AS Level Environmental Management*</a:t>
                      </a:r>
                    </a:p>
                    <a:p>
                      <a:pPr algn="ctr"/>
                      <a:r>
                        <a:rPr lang="en-US" sz="1600" dirty="0"/>
                        <a:t>AS Level Psychology*</a:t>
                      </a:r>
                    </a:p>
                  </a:txBody>
                  <a:tcPr marL="93783" marR="93783" marT="46891" marB="46891"/>
                </a:tc>
                <a:tc>
                  <a:txBody>
                    <a:bodyPr/>
                    <a:lstStyle/>
                    <a:p>
                      <a:pPr algn="ctr"/>
                      <a:r>
                        <a:rPr lang="en-US" sz="1600" dirty="0"/>
                        <a:t>AS English General Paper</a:t>
                      </a:r>
                    </a:p>
                    <a:p>
                      <a:pPr algn="ctr"/>
                      <a:r>
                        <a:rPr lang="en-US" sz="1600" dirty="0"/>
                        <a:t>AS Thinking Skills</a:t>
                      </a:r>
                    </a:p>
                  </a:txBody>
                  <a:tcPr marL="93783" marR="93783" marT="46891" marB="46891"/>
                </a:tc>
                <a:extLst>
                  <a:ext uri="{0D108BD9-81ED-4DB2-BD59-A6C34878D82A}">
                    <a16:rowId xmlns:a16="http://schemas.microsoft.com/office/drawing/2014/main" val="1069484804"/>
                  </a:ext>
                </a:extLst>
              </a:tr>
              <a:tr h="1044523">
                <a:tc gridSpan="4">
                  <a:txBody>
                    <a:bodyPr/>
                    <a:lstStyle/>
                    <a:p>
                      <a:pPr algn="ctr"/>
                      <a:r>
                        <a:rPr lang="en-US" sz="1600" dirty="0"/>
                        <a:t>ALL AICE DIPLOMA SEEKING STUDENTS WILL TAKE AS LEVEL GLOBAL PERSPECTIVES</a:t>
                      </a:r>
                    </a:p>
                  </a:txBody>
                  <a:tcPr marL="93783" marR="93783" marT="46891" marB="46891"/>
                </a:tc>
                <a:tc hMerge="1">
                  <a:txBody>
                    <a:bodyPr/>
                    <a:lstStyle/>
                    <a:p>
                      <a:pPr algn="ctr"/>
                      <a:endParaRPr lang="en-US" sz="1400" dirty="0"/>
                    </a:p>
                  </a:txBody>
                  <a:tcPr marL="93783" marR="93783" marT="46891" marB="46891"/>
                </a:tc>
                <a:tc hMerge="1">
                  <a:txBody>
                    <a:bodyPr/>
                    <a:lstStyle/>
                    <a:p>
                      <a:pPr algn="ctr"/>
                      <a:endParaRPr lang="en-US" sz="1400" dirty="0"/>
                    </a:p>
                  </a:txBody>
                  <a:tcPr marL="93783" marR="93783" marT="46891" marB="46891"/>
                </a:tc>
                <a:tc hMerge="1">
                  <a:txBody>
                    <a:bodyPr/>
                    <a:lstStyle/>
                    <a:p>
                      <a:pPr algn="ctr"/>
                      <a:endParaRPr lang="en-US" sz="1400" dirty="0"/>
                    </a:p>
                  </a:txBody>
                  <a:tcPr marL="93783" marR="93783" marT="46891" marB="46891"/>
                </a:tc>
                <a:extLst>
                  <a:ext uri="{0D108BD9-81ED-4DB2-BD59-A6C34878D82A}">
                    <a16:rowId xmlns:a16="http://schemas.microsoft.com/office/drawing/2014/main" val="1789683814"/>
                  </a:ext>
                </a:extLst>
              </a:tr>
            </a:tbl>
          </a:graphicData>
        </a:graphic>
      </p:graphicFrame>
      <p:sp>
        <p:nvSpPr>
          <p:cNvPr id="5" name="Rectangle 4">
            <a:extLst>
              <a:ext uri="{FF2B5EF4-FFF2-40B4-BE49-F238E27FC236}">
                <a16:creationId xmlns:a16="http://schemas.microsoft.com/office/drawing/2014/main" id="{03BD4179-135F-47C6-BB16-EE376CBC85EF}"/>
              </a:ext>
            </a:extLst>
          </p:cNvPr>
          <p:cNvSpPr/>
          <p:nvPr/>
        </p:nvSpPr>
        <p:spPr>
          <a:xfrm>
            <a:off x="3685791" y="174177"/>
            <a:ext cx="4570482" cy="584775"/>
          </a:xfrm>
          <a:prstGeom prst="rect">
            <a:avLst/>
          </a:prstGeom>
        </p:spPr>
        <p:txBody>
          <a:bodyPr wrap="none">
            <a:spAutoFit/>
          </a:bodyPr>
          <a:lstStyle/>
          <a:p>
            <a:pPr algn="ctr"/>
            <a:r>
              <a:rPr lang="en-US" sz="3200" dirty="0"/>
              <a:t>AICE Course Offerings</a:t>
            </a:r>
          </a:p>
        </p:txBody>
      </p:sp>
    </p:spTree>
    <p:extLst>
      <p:ext uri="{BB962C8B-B14F-4D97-AF65-F5344CB8AC3E}">
        <p14:creationId xmlns:p14="http://schemas.microsoft.com/office/powerpoint/2010/main" val="301652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A25E-D1AF-4E87-A19A-E2806AC01CCC}"/>
              </a:ext>
            </a:extLst>
          </p:cNvPr>
          <p:cNvSpPr>
            <a:spLocks noGrp="1"/>
          </p:cNvSpPr>
          <p:nvPr>
            <p:ph type="title"/>
          </p:nvPr>
        </p:nvSpPr>
        <p:spPr>
          <a:xfrm>
            <a:off x="1229032" y="365760"/>
            <a:ext cx="5997678" cy="1325562"/>
          </a:xfrm>
        </p:spPr>
        <p:txBody>
          <a:bodyPr>
            <a:normAutofit/>
          </a:bodyPr>
          <a:lstStyle/>
          <a:p>
            <a:r>
              <a:rPr lang="en-US" dirty="0"/>
              <a:t>How to support your student:</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49C7F36A-75CB-46A8-A088-2AD1C7405A6B}"/>
              </a:ext>
            </a:extLst>
          </p:cNvPr>
          <p:cNvSpPr>
            <a:spLocks noGrp="1"/>
          </p:cNvSpPr>
          <p:nvPr>
            <p:ph idx="1"/>
          </p:nvPr>
        </p:nvSpPr>
        <p:spPr>
          <a:xfrm>
            <a:off x="1211139" y="2005739"/>
            <a:ext cx="6015571" cy="4174398"/>
          </a:xfrm>
        </p:spPr>
        <p:txBody>
          <a:bodyPr vert="horz" lIns="91440" tIns="45720" rIns="91440" bIns="45720" rtlCol="0" anchor="t">
            <a:noAutofit/>
          </a:bodyPr>
          <a:lstStyle/>
          <a:p>
            <a:r>
              <a:rPr lang="en-US" sz="2400" dirty="0"/>
              <a:t>Along with grades, connect with the teachers about your student's progress.</a:t>
            </a:r>
          </a:p>
          <a:p>
            <a:r>
              <a:rPr lang="en-US" sz="2400" dirty="0"/>
              <a:t>Ask your student about what they are learning, what is hard, what they like, etc. Have them show you!</a:t>
            </a:r>
          </a:p>
          <a:p>
            <a:r>
              <a:rPr lang="en-US" sz="2400" dirty="0"/>
              <a:t>Ask about deadlines and due dates: Most students struggle because they have a hard time managing time.</a:t>
            </a:r>
          </a:p>
          <a:p>
            <a:r>
              <a:rPr lang="en-US" sz="2400" dirty="0"/>
              <a:t>Listen: They will complain because authentic learning is hard. </a:t>
            </a:r>
          </a:p>
          <a:p>
            <a:endParaRPr lang="en-US" dirty="0"/>
          </a:p>
        </p:txBody>
      </p:sp>
      <p:pic>
        <p:nvPicPr>
          <p:cNvPr id="5" name="Picture 4" descr="Toy plastic numbers">
            <a:extLst>
              <a:ext uri="{FF2B5EF4-FFF2-40B4-BE49-F238E27FC236}">
                <a16:creationId xmlns:a16="http://schemas.microsoft.com/office/drawing/2014/main" id="{051B43FE-D63B-4367-B728-F10F893802CB}"/>
              </a:ext>
            </a:extLst>
          </p:cNvPr>
          <p:cNvPicPr>
            <a:picLocks noChangeAspect="1"/>
          </p:cNvPicPr>
          <p:nvPr/>
        </p:nvPicPr>
        <p:blipFill rotWithShape="1">
          <a:blip r:embed="rId2"/>
          <a:srcRect l="24331" r="30444" b="-3"/>
          <a:stretch/>
        </p:blipFill>
        <p:spPr>
          <a:xfrm>
            <a:off x="7538689" y="10"/>
            <a:ext cx="4653311" cy="6857990"/>
          </a:xfrm>
          <a:prstGeom prst="rect">
            <a:avLst/>
          </a:prstGeom>
        </p:spPr>
      </p:pic>
    </p:spTree>
    <p:extLst>
      <p:ext uri="{BB962C8B-B14F-4D97-AF65-F5344CB8AC3E}">
        <p14:creationId xmlns:p14="http://schemas.microsoft.com/office/powerpoint/2010/main" val="185667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1EF8B1F-7202-6948-A2BB-388C695DBD92}"/>
              </a:ext>
            </a:extLst>
          </p:cNvPr>
          <p:cNvSpPr>
            <a:spLocks noGrp="1"/>
          </p:cNvSpPr>
          <p:nvPr>
            <p:ph type="title"/>
          </p:nvPr>
        </p:nvSpPr>
        <p:spPr>
          <a:xfrm>
            <a:off x="1157700" y="-153192"/>
            <a:ext cx="9692640" cy="1325562"/>
          </a:xfrm>
        </p:spPr>
        <p:txBody>
          <a:bodyPr/>
          <a:lstStyle/>
          <a:p>
            <a:pPr eaLnBrk="1" hangingPunct="1"/>
            <a:r>
              <a:rPr lang="en-GB" altLang="en-US" dirty="0">
                <a:ea typeface="ＭＳ Ｐゴシック" panose="020B0600070205080204" pitchFamily="34" charset="-128"/>
              </a:rPr>
              <a:t>Global community</a:t>
            </a:r>
          </a:p>
        </p:txBody>
      </p:sp>
      <p:sp>
        <p:nvSpPr>
          <p:cNvPr id="3" name="Content Placeholder 2">
            <a:extLst>
              <a:ext uri="{FF2B5EF4-FFF2-40B4-BE49-F238E27FC236}">
                <a16:creationId xmlns:a16="http://schemas.microsoft.com/office/drawing/2014/main" id="{EA9125DD-5965-4F0F-BDBD-A667C9C934CA}"/>
              </a:ext>
            </a:extLst>
          </p:cNvPr>
          <p:cNvSpPr>
            <a:spLocks noGrp="1"/>
          </p:cNvSpPr>
          <p:nvPr>
            <p:ph idx="1"/>
          </p:nvPr>
        </p:nvSpPr>
        <p:spPr>
          <a:xfrm>
            <a:off x="2794000" y="1381125"/>
            <a:ext cx="7874000" cy="5348288"/>
          </a:xfrm>
        </p:spPr>
        <p:txBody>
          <a:bodyPr>
            <a:normAutofit fontScale="92500" lnSpcReduction="10000"/>
          </a:bodyPr>
          <a:lstStyle/>
          <a:p>
            <a:pPr marL="0" indent="0">
              <a:spcAft>
                <a:spcPts val="600"/>
              </a:spcAft>
              <a:buNone/>
              <a:defRPr/>
            </a:pPr>
            <a:r>
              <a:rPr lang="en-GB" dirty="0"/>
              <a:t>Connect with Cambridge students from around the world via Facebook. Look for </a:t>
            </a:r>
            <a:r>
              <a:rPr lang="en-GB" b="1" dirty="0">
                <a:solidFill>
                  <a:srgbClr val="00B0F0"/>
                </a:solidFill>
              </a:rPr>
              <a:t>/</a:t>
            </a:r>
            <a:r>
              <a:rPr lang="en-GB" b="1" dirty="0" err="1">
                <a:solidFill>
                  <a:srgbClr val="00B0F0"/>
                </a:solidFill>
              </a:rPr>
              <a:t>cambridgeinternational.org</a:t>
            </a:r>
            <a:endParaRPr lang="en-GB" b="1" dirty="0">
              <a:solidFill>
                <a:srgbClr val="00B0F0"/>
              </a:solidFill>
            </a:endParaRPr>
          </a:p>
          <a:p>
            <a:pPr marL="0" indent="0">
              <a:spcAft>
                <a:spcPts val="600"/>
              </a:spcAft>
              <a:buNone/>
              <a:defRPr/>
            </a:pPr>
            <a:endParaRPr lang="en-GB" b="1" dirty="0">
              <a:solidFill>
                <a:srgbClr val="00B0F0"/>
              </a:solidFill>
            </a:endParaRPr>
          </a:p>
          <a:p>
            <a:pPr marL="0" indent="0">
              <a:spcAft>
                <a:spcPts val="600"/>
              </a:spcAft>
              <a:buNone/>
              <a:defRPr/>
            </a:pPr>
            <a:r>
              <a:rPr lang="en-GB" dirty="0"/>
              <a:t>Follow </a:t>
            </a:r>
            <a:r>
              <a:rPr lang="en-GB" b="1" dirty="0">
                <a:solidFill>
                  <a:srgbClr val="00B0F0"/>
                </a:solidFill>
              </a:rPr>
              <a:t>@</a:t>
            </a:r>
            <a:r>
              <a:rPr lang="en-GB" b="1" dirty="0" err="1">
                <a:solidFill>
                  <a:srgbClr val="00B0F0"/>
                </a:solidFill>
              </a:rPr>
              <a:t>CambridgeInt</a:t>
            </a:r>
            <a:r>
              <a:rPr lang="en-GB" dirty="0">
                <a:solidFill>
                  <a:srgbClr val="00B0F0"/>
                </a:solidFill>
              </a:rPr>
              <a:t> </a:t>
            </a:r>
            <a:r>
              <a:rPr lang="en-GB" dirty="0"/>
              <a:t>on Twitter</a:t>
            </a:r>
            <a:r>
              <a:rPr lang="en-GB" b="1" dirty="0"/>
              <a:t> </a:t>
            </a:r>
            <a:r>
              <a:rPr lang="en-GB" dirty="0"/>
              <a:t>for all the latest news and educational debate</a:t>
            </a:r>
          </a:p>
          <a:p>
            <a:pPr marL="0" indent="0">
              <a:spcAft>
                <a:spcPts val="600"/>
              </a:spcAft>
              <a:buNone/>
              <a:defRPr/>
            </a:pPr>
            <a:endParaRPr lang="en-GB" dirty="0"/>
          </a:p>
          <a:p>
            <a:pPr marL="0" indent="0">
              <a:spcAft>
                <a:spcPts val="600"/>
              </a:spcAft>
              <a:buNone/>
              <a:defRPr/>
            </a:pPr>
            <a:r>
              <a:rPr lang="en-GB" altLang="en-US" dirty="0">
                <a:cs typeface="Arial" panose="020B0604020202020204" pitchFamily="34" charset="0"/>
              </a:rPr>
              <a:t>Follow </a:t>
            </a:r>
            <a:r>
              <a:rPr lang="en-GB" b="1" dirty="0">
                <a:solidFill>
                  <a:srgbClr val="00B0F0"/>
                </a:solidFill>
              </a:rPr>
              <a:t>@</a:t>
            </a:r>
            <a:r>
              <a:rPr lang="en-GB" b="1" dirty="0" err="1">
                <a:solidFill>
                  <a:srgbClr val="00B0F0"/>
                </a:solidFill>
              </a:rPr>
              <a:t>cambridgeint</a:t>
            </a:r>
            <a:r>
              <a:rPr lang="en-GB" dirty="0">
                <a:solidFill>
                  <a:srgbClr val="00B0F0"/>
                </a:solidFill>
              </a:rPr>
              <a:t> </a:t>
            </a:r>
            <a:r>
              <a:rPr lang="en-GB" kern="1200" dirty="0">
                <a:solidFill>
                  <a:schemeClr val="tx1"/>
                </a:solidFill>
                <a:cs typeface="ＭＳ Ｐゴシック" charset="0"/>
              </a:rPr>
              <a:t>for all the latest news and stories from Cambridge International </a:t>
            </a:r>
            <a:endParaRPr lang="en-GB" dirty="0"/>
          </a:p>
          <a:p>
            <a:pPr marL="0" indent="0">
              <a:spcAft>
                <a:spcPts val="600"/>
              </a:spcAft>
              <a:buNone/>
              <a:defRPr/>
            </a:pPr>
            <a:endParaRPr lang="en-GB" dirty="0"/>
          </a:p>
          <a:p>
            <a:pPr marL="0" indent="0">
              <a:spcAft>
                <a:spcPts val="600"/>
              </a:spcAft>
              <a:buNone/>
              <a:defRPr/>
            </a:pPr>
            <a:r>
              <a:rPr lang="en-GB" dirty="0"/>
              <a:t>Keep up to date with all the latest news from Cambridge on the </a:t>
            </a:r>
            <a:r>
              <a:rPr lang="en-GB" b="1" dirty="0">
                <a:solidFill>
                  <a:srgbClr val="00B0F0"/>
                </a:solidFill>
              </a:rPr>
              <a:t>Cambridge Assessment International Education</a:t>
            </a:r>
            <a:r>
              <a:rPr lang="en-GB" dirty="0">
                <a:solidFill>
                  <a:srgbClr val="00B0F0"/>
                </a:solidFill>
              </a:rPr>
              <a:t> </a:t>
            </a:r>
            <a:r>
              <a:rPr lang="en-GB" dirty="0"/>
              <a:t>page on </a:t>
            </a:r>
            <a:r>
              <a:rPr lang="en-GB" dirty="0" err="1"/>
              <a:t>Linkedin</a:t>
            </a:r>
            <a:endParaRPr lang="en-GB" dirty="0"/>
          </a:p>
          <a:p>
            <a:pPr marL="0" indent="0">
              <a:spcAft>
                <a:spcPts val="600"/>
              </a:spcAft>
              <a:buNone/>
              <a:defRPr/>
            </a:pPr>
            <a:endParaRPr lang="en-GB" dirty="0"/>
          </a:p>
          <a:p>
            <a:pPr marL="0" indent="0">
              <a:spcAft>
                <a:spcPts val="600"/>
              </a:spcAft>
              <a:buNone/>
              <a:defRPr/>
            </a:pPr>
            <a:r>
              <a:rPr lang="en-GB" dirty="0"/>
              <a:t>Bringing our Cambridge Pathway to life, our videos are for students, parents and teachers. Look for </a:t>
            </a:r>
            <a:r>
              <a:rPr lang="en-GB" b="1" dirty="0" err="1">
                <a:solidFill>
                  <a:srgbClr val="00B0F0"/>
                </a:solidFill>
              </a:rPr>
              <a:t>CambridgeSchools</a:t>
            </a:r>
            <a:r>
              <a:rPr lang="en-GB" b="1" dirty="0">
                <a:solidFill>
                  <a:srgbClr val="00B0F0"/>
                </a:solidFill>
              </a:rPr>
              <a:t> </a:t>
            </a:r>
            <a:r>
              <a:rPr lang="en-GB" dirty="0">
                <a:solidFill>
                  <a:schemeClr val="tx1">
                    <a:lumMod val="75000"/>
                  </a:schemeClr>
                </a:solidFill>
              </a:rPr>
              <a:t>on</a:t>
            </a:r>
            <a:r>
              <a:rPr lang="en-GB" b="1" dirty="0">
                <a:solidFill>
                  <a:schemeClr val="tx1">
                    <a:lumMod val="75000"/>
                  </a:schemeClr>
                </a:solidFill>
              </a:rPr>
              <a:t> </a:t>
            </a:r>
            <a:r>
              <a:rPr lang="en-GB" dirty="0">
                <a:solidFill>
                  <a:schemeClr val="tx1">
                    <a:lumMod val="75000"/>
                  </a:schemeClr>
                </a:solidFill>
              </a:rPr>
              <a:t>YouTube</a:t>
            </a:r>
          </a:p>
          <a:p>
            <a:pPr marL="0" indent="0">
              <a:spcAft>
                <a:spcPts val="600"/>
              </a:spcAft>
              <a:buNone/>
              <a:defRPr/>
            </a:pPr>
            <a:endParaRPr lang="en-GB" altLang="en-US" dirty="0"/>
          </a:p>
        </p:txBody>
      </p:sp>
      <p:pic>
        <p:nvPicPr>
          <p:cNvPr id="70660" name="Picture 6" descr="Image result for facebook icon png">
            <a:extLst>
              <a:ext uri="{FF2B5EF4-FFF2-40B4-BE49-F238E27FC236}">
                <a16:creationId xmlns:a16="http://schemas.microsoft.com/office/drawing/2014/main" id="{9233D4F3-CF3C-EA4B-BC51-5DDBD81B2D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9426" y="1366839"/>
            <a:ext cx="8731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8" descr="Image result for twitter icon png">
            <a:extLst>
              <a:ext uri="{FF2B5EF4-FFF2-40B4-BE49-F238E27FC236}">
                <a16:creationId xmlns:a16="http://schemas.microsoft.com/office/drawing/2014/main" id="{D63906FC-53F3-E44E-A498-FB2C35C4B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163" y="2281239"/>
            <a:ext cx="1009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10" descr="Image result for youtube icon png">
            <a:extLst>
              <a:ext uri="{FF2B5EF4-FFF2-40B4-BE49-F238E27FC236}">
                <a16:creationId xmlns:a16="http://schemas.microsoft.com/office/drawing/2014/main" id="{046D8B37-FA39-2B4C-9104-C3D1D62029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1164" y="5646739"/>
            <a:ext cx="92233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12" descr="Image result for linkedin icon png">
            <a:extLst>
              <a:ext uri="{FF2B5EF4-FFF2-40B4-BE49-F238E27FC236}">
                <a16:creationId xmlns:a16="http://schemas.microsoft.com/office/drawing/2014/main" id="{D4679EE8-86B0-4D41-9233-C2C386FEF8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9426" y="4391026"/>
            <a:ext cx="8731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3">
            <a:extLst>
              <a:ext uri="{FF2B5EF4-FFF2-40B4-BE49-F238E27FC236}">
                <a16:creationId xmlns:a16="http://schemas.microsoft.com/office/drawing/2014/main" id="{09123DFC-624D-E74B-B097-023EDBB9CE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30376" y="3357564"/>
            <a:ext cx="892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2DF4-8A7A-455D-A63F-B59AA5A5205F}"/>
              </a:ext>
            </a:extLst>
          </p:cNvPr>
          <p:cNvSpPr>
            <a:spLocks noGrp="1"/>
          </p:cNvSpPr>
          <p:nvPr>
            <p:ph type="title"/>
          </p:nvPr>
        </p:nvSpPr>
        <p:spPr>
          <a:xfrm>
            <a:off x="1246275" y="157914"/>
            <a:ext cx="8534400" cy="1507067"/>
          </a:xfrm>
        </p:spPr>
        <p:txBody>
          <a:bodyPr>
            <a:normAutofit/>
          </a:bodyPr>
          <a:lstStyle/>
          <a:p>
            <a:r>
              <a:rPr lang="en-US" b="1" dirty="0">
                <a:effectLst/>
                <a:ea typeface="Times New Roman" panose="02020603050405020304" pitchFamily="18" charset="0"/>
              </a:rPr>
              <a:t>What is Cambridge AICE?</a:t>
            </a:r>
            <a:br>
              <a:rPr lang="en-US" dirty="0">
                <a:effectLst/>
                <a:latin typeface="Times New Roman" panose="02020603050405020304" pitchFamily="18" charset="0"/>
                <a:ea typeface="Times New Roman" panose="02020603050405020304" pitchFamily="18" charset="0"/>
              </a:rPr>
            </a:br>
            <a:endParaRPr lang="en-US" dirty="0"/>
          </a:p>
        </p:txBody>
      </p:sp>
      <p:pic>
        <p:nvPicPr>
          <p:cNvPr id="5" name="Picture 4">
            <a:extLst>
              <a:ext uri="{FF2B5EF4-FFF2-40B4-BE49-F238E27FC236}">
                <a16:creationId xmlns:a16="http://schemas.microsoft.com/office/drawing/2014/main" id="{DAA6780C-A5E2-46EC-977C-7682733721C1}"/>
              </a:ext>
            </a:extLst>
          </p:cNvPr>
          <p:cNvPicPr>
            <a:picLocks noChangeAspect="1"/>
          </p:cNvPicPr>
          <p:nvPr/>
        </p:nvPicPr>
        <p:blipFill rotWithShape="1">
          <a:blip r:embed="rId2">
            <a:extLst>
              <a:ext uri="{28A0092B-C50C-407E-A947-70E740481C1C}">
                <a14:useLocalDpi xmlns:a14="http://schemas.microsoft.com/office/drawing/2010/main" val="0"/>
              </a:ext>
            </a:extLst>
          </a:blip>
          <a:srcRect l="4004" t="4123" r="4519" b="4163"/>
          <a:stretch/>
        </p:blipFill>
        <p:spPr>
          <a:xfrm>
            <a:off x="441820" y="2006324"/>
            <a:ext cx="4627418" cy="3168073"/>
          </a:xfrm>
          <a:prstGeom prst="rect">
            <a:avLst/>
          </a:prstGeom>
          <a:ln>
            <a:noFill/>
          </a:ln>
          <a:effectLst>
            <a:softEdge rad="112500"/>
          </a:effectLst>
        </p:spPr>
      </p:pic>
      <p:sp>
        <p:nvSpPr>
          <p:cNvPr id="3" name="Content Placeholder 2">
            <a:extLst>
              <a:ext uri="{FF2B5EF4-FFF2-40B4-BE49-F238E27FC236}">
                <a16:creationId xmlns:a16="http://schemas.microsoft.com/office/drawing/2014/main" id="{A6BCB2B4-96B1-4AE9-A081-5EE72B88EBB4}"/>
              </a:ext>
            </a:extLst>
          </p:cNvPr>
          <p:cNvSpPr>
            <a:spLocks noGrp="1"/>
          </p:cNvSpPr>
          <p:nvPr>
            <p:ph idx="1"/>
          </p:nvPr>
        </p:nvSpPr>
        <p:spPr>
          <a:xfrm>
            <a:off x="5513475" y="1364453"/>
            <a:ext cx="5598599" cy="4960845"/>
          </a:xfrm>
        </p:spPr>
        <p:txBody>
          <a:bodyPr>
            <a:normAutofit fontScale="70000" lnSpcReduction="20000"/>
          </a:bodyPr>
          <a:lstStyle/>
          <a:p>
            <a:r>
              <a:rPr lang="en-US" sz="3600" dirty="0"/>
              <a:t>The </a:t>
            </a:r>
            <a:r>
              <a:rPr lang="en-US" sz="3600" b="1" dirty="0"/>
              <a:t>Advanced International Certificate of Education</a:t>
            </a:r>
            <a:r>
              <a:rPr lang="en-US" sz="3600" dirty="0"/>
              <a:t> (AICE) </a:t>
            </a:r>
          </a:p>
          <a:p>
            <a:r>
              <a:rPr lang="en-US" sz="3600" dirty="0"/>
              <a:t>International diploma that students can earn via an advanced academic curriculum and assessment program written and administered by a non-profit department (CIE) of the University of Cambridge in England.</a:t>
            </a:r>
            <a:endParaRPr lang="en-US" sz="3600" b="1" dirty="0">
              <a:effectLst/>
              <a:ea typeface="Times New Roman" panose="02020603050405020304" pitchFamily="18" charset="0"/>
              <a:cs typeface="Times New Roman" panose="02020603050405020304" pitchFamily="18" charset="0"/>
            </a:endParaRPr>
          </a:p>
          <a:p>
            <a:pPr marL="0" marR="0" lvl="0" indent="0">
              <a:spcBef>
                <a:spcPts val="0"/>
              </a:spcBef>
              <a:spcAft>
                <a:spcPts val="0"/>
              </a:spcAft>
              <a:buClr>
                <a:srgbClr val="000000"/>
              </a:buClr>
              <a:buSzPts val="1600"/>
              <a:buNone/>
            </a:pPr>
            <a:endParaRPr lang="en-US" sz="3600" b="1" dirty="0">
              <a:effectLst/>
              <a:ea typeface="Times New Roman" panose="02020603050405020304" pitchFamily="18" charset="0"/>
              <a:cs typeface="Times New Roman" panose="02020603050405020304" pitchFamily="18" charset="0"/>
            </a:endParaRPr>
          </a:p>
          <a:p>
            <a:pPr marR="0" lvl="0">
              <a:spcBef>
                <a:spcPts val="0"/>
              </a:spcBef>
              <a:spcAft>
                <a:spcPts val="0"/>
              </a:spcAft>
              <a:buClr>
                <a:srgbClr val="FF0000"/>
              </a:buClr>
            </a:pPr>
            <a:r>
              <a:rPr lang="en-US" sz="3600" dirty="0">
                <a:effectLst/>
                <a:ea typeface="Times New Roman" panose="02020603050405020304" pitchFamily="18" charset="0"/>
                <a:cs typeface="Times New Roman" panose="02020603050405020304" pitchFamily="18" charset="0"/>
              </a:rPr>
              <a:t>A rigorous curriculum focused on writing, critical thinking skills, problem solving, and creativity.</a:t>
            </a:r>
          </a:p>
          <a:p>
            <a:r>
              <a:rPr lang="en-US" sz="3600" b="1" dirty="0"/>
              <a:t>OPPORTUNITY</a:t>
            </a:r>
          </a:p>
          <a:p>
            <a:endParaRPr lang="en-US" dirty="0"/>
          </a:p>
        </p:txBody>
      </p:sp>
    </p:spTree>
    <p:extLst>
      <p:ext uri="{BB962C8B-B14F-4D97-AF65-F5344CB8AC3E}">
        <p14:creationId xmlns:p14="http://schemas.microsoft.com/office/powerpoint/2010/main" val="374829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90DE2EB-A17D-2C43-8282-AF188A53C2D6}"/>
              </a:ext>
            </a:extLst>
          </p:cNvPr>
          <p:cNvSpPr>
            <a:spLocks noGrp="1"/>
          </p:cNvSpPr>
          <p:nvPr>
            <p:ph type="title"/>
          </p:nvPr>
        </p:nvSpPr>
        <p:spPr>
          <a:xfrm>
            <a:off x="1166813" y="442029"/>
            <a:ext cx="6359525" cy="779462"/>
          </a:xfrm>
        </p:spPr>
        <p:txBody>
          <a:bodyPr>
            <a:normAutofit fontScale="90000"/>
          </a:bodyPr>
          <a:lstStyle/>
          <a:p>
            <a:pPr eaLnBrk="1" hangingPunct="1">
              <a:lnSpc>
                <a:spcPct val="90000"/>
              </a:lnSpc>
            </a:pPr>
            <a:r>
              <a:rPr lang="en-GB" altLang="en-US" sz="3000" dirty="0">
                <a:ea typeface="ＭＳ Ｐゴシック" panose="020B0600070205080204" pitchFamily="34" charset="-128"/>
              </a:rPr>
              <a:t>How do students benefit from AICE?</a:t>
            </a:r>
            <a:endParaRPr lang="en-US" altLang="en-US" sz="3000" dirty="0">
              <a:ea typeface="ＭＳ Ｐゴシック" panose="020B0600070205080204" pitchFamily="34" charset="-128"/>
            </a:endParaRPr>
          </a:p>
        </p:txBody>
      </p:sp>
      <p:sp>
        <p:nvSpPr>
          <p:cNvPr id="13315" name="Content Placeholder 3">
            <a:extLst>
              <a:ext uri="{FF2B5EF4-FFF2-40B4-BE49-F238E27FC236}">
                <a16:creationId xmlns:a16="http://schemas.microsoft.com/office/drawing/2014/main" id="{75401314-AFFB-4644-BAA0-BC8DA95422C0}"/>
              </a:ext>
            </a:extLst>
          </p:cNvPr>
          <p:cNvSpPr>
            <a:spLocks noGrp="1"/>
          </p:cNvSpPr>
          <p:nvPr>
            <p:ph sz="half" idx="1"/>
          </p:nvPr>
        </p:nvSpPr>
        <p:spPr>
          <a:xfrm>
            <a:off x="1606551" y="1466850"/>
            <a:ext cx="5165725" cy="5245100"/>
          </a:xfrm>
        </p:spPr>
        <p:txBody>
          <a:bodyPr/>
          <a:lstStyle/>
          <a:p>
            <a:pPr eaLnBrk="1" hangingPunct="1"/>
            <a:r>
              <a:rPr lang="en-GB" altLang="en-US" dirty="0"/>
              <a:t>We prepare students for life – helping them to develop an informed curiosity and lasting passion for learning.</a:t>
            </a:r>
          </a:p>
          <a:p>
            <a:pPr eaLnBrk="1" hangingPunct="1"/>
            <a:r>
              <a:rPr lang="en-GB" altLang="en-US" dirty="0"/>
              <a:t>We design programmes that stretch, challenge and inspire students of all abilities. </a:t>
            </a:r>
          </a:p>
          <a:p>
            <a:pPr eaLnBrk="1" hangingPunct="1"/>
            <a:r>
              <a:rPr lang="en-GB" altLang="en-US" dirty="0"/>
              <a:t>Our programmes help students to develop deep subject knowledge, conceptual understanding and higher order thinking skills.</a:t>
            </a:r>
          </a:p>
          <a:p>
            <a:pPr eaLnBrk="1" hangingPunct="1"/>
            <a:r>
              <a:rPr lang="en-GB" altLang="en-US" dirty="0"/>
              <a:t>Our qualifications are widely recognised by universities and employers around the world. </a:t>
            </a:r>
          </a:p>
          <a:p>
            <a:pPr eaLnBrk="1" hangingPunct="1"/>
            <a:endParaRPr lang="en-GB" altLang="en-US" dirty="0"/>
          </a:p>
        </p:txBody>
      </p:sp>
      <p:pic>
        <p:nvPicPr>
          <p:cNvPr id="13316" name="Picture 3">
            <a:extLst>
              <a:ext uri="{FF2B5EF4-FFF2-40B4-BE49-F238E27FC236}">
                <a16:creationId xmlns:a16="http://schemas.microsoft.com/office/drawing/2014/main" id="{101BF111-30E6-6747-9516-57D5CFEC79D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46888" y="1343026"/>
            <a:ext cx="3821112" cy="45577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7" name="TextBox 9">
            <a:extLst>
              <a:ext uri="{FF2B5EF4-FFF2-40B4-BE49-F238E27FC236}">
                <a16:creationId xmlns:a16="http://schemas.microsoft.com/office/drawing/2014/main" id="{9F74CD4B-4F97-A644-8C7B-C9E550EFA15C}"/>
              </a:ext>
            </a:extLst>
          </p:cNvPr>
          <p:cNvSpPr txBox="1">
            <a:spLocks noChangeArrowheads="1"/>
          </p:cNvSpPr>
          <p:nvPr/>
        </p:nvSpPr>
        <p:spPr bwMode="auto">
          <a:xfrm>
            <a:off x="7526338" y="5900739"/>
            <a:ext cx="3155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900"/>
              </a:spcBef>
              <a:buClr>
                <a:srgbClr val="55C2E6"/>
              </a:buClr>
              <a:buFont typeface="Webdings" pitchFamily="2" charset="2"/>
              <a:buChar char="4"/>
              <a:defRPr sz="2400">
                <a:solidFill>
                  <a:srgbClr val="404040"/>
                </a:solidFill>
                <a:latin typeface="Arial" panose="020B0604020202020204" pitchFamily="34" charset="0"/>
                <a:ea typeface="ＭＳ Ｐゴシック" panose="020B0600070205080204" pitchFamily="34" charset="-128"/>
              </a:defRPr>
            </a:lvl1pPr>
            <a:lvl2pPr marL="742950" indent="-285750">
              <a:spcBef>
                <a:spcPct val="30000"/>
              </a:spcBef>
              <a:buClr>
                <a:srgbClr val="55C2E6"/>
              </a:buClr>
              <a:buFont typeface="Webdings" pitchFamily="2" charset="2"/>
              <a:buChar char=""/>
              <a:defRPr sz="2000">
                <a:solidFill>
                  <a:srgbClr val="404040"/>
                </a:solidFill>
                <a:latin typeface="Arial" panose="020B0604020202020204" pitchFamily="34" charset="0"/>
                <a:ea typeface="ＭＳ Ｐゴシック" panose="020B0600070205080204" pitchFamily="34" charset="-128"/>
              </a:defRPr>
            </a:lvl2pPr>
            <a:lvl3pPr marL="1143000" indent="-228600">
              <a:spcBef>
                <a:spcPct val="30000"/>
              </a:spcBef>
              <a:spcAft>
                <a:spcPts val="900"/>
              </a:spcAft>
              <a:buClr>
                <a:srgbClr val="55C2E6"/>
              </a:buClr>
              <a:buFont typeface="Webdings" pitchFamily="2" charset="2"/>
              <a:defRPr sz="2400">
                <a:solidFill>
                  <a:srgbClr val="404040"/>
                </a:solidFill>
                <a:latin typeface="Arial" panose="020B0604020202020204" pitchFamily="34" charset="0"/>
                <a:ea typeface="ＭＳ Ｐゴシック" panose="020B0600070205080204" pitchFamily="34" charset="-128"/>
              </a:defRPr>
            </a:lvl3pPr>
            <a:lvl4pPr marL="1600200" indent="-228600">
              <a:spcBef>
                <a:spcPct val="30000"/>
              </a:spcBef>
              <a:buClr>
                <a:srgbClr val="55C2E6"/>
              </a:buClr>
              <a:buFont typeface="Webdings" pitchFamily="2" charset="2"/>
              <a:defRPr sz="2000">
                <a:solidFill>
                  <a:schemeClr val="tx1"/>
                </a:solidFill>
                <a:latin typeface="Arial" panose="020B0604020202020204" pitchFamily="34" charset="0"/>
                <a:ea typeface="ＭＳ Ｐゴシック" panose="020B0600070205080204" pitchFamily="34" charset="-128"/>
              </a:defRPr>
            </a:lvl4pPr>
            <a:lvl5pPr marL="2057400" indent="-228600" defTabSz="931863">
              <a:spcBef>
                <a:spcPct val="30000"/>
              </a:spcBef>
              <a:buClr>
                <a:srgbClr val="55C2E6"/>
              </a:buClr>
              <a:buFont typeface="Webdings" pitchFamily="2" charset="2"/>
              <a:buChar char=""/>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buClr>
                <a:srgbClr val="55C2E6"/>
              </a:buClr>
              <a:buFont typeface="Webdings" pitchFamily="2" charset="2"/>
              <a:buChar char=""/>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buClr>
                <a:srgbClr val="55C2E6"/>
              </a:buClr>
              <a:buFont typeface="Webdings" pitchFamily="2" charset="2"/>
              <a:buChar char=""/>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buClr>
                <a:srgbClr val="55C2E6"/>
              </a:buClr>
              <a:buFont typeface="Webdings" pitchFamily="2" charset="2"/>
              <a:buChar char=""/>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buClr>
                <a:srgbClr val="55C2E6"/>
              </a:buClr>
              <a:buFont typeface="Webdings" pitchFamily="2" charset="2"/>
              <a:buChar char=""/>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en-US" sz="1400" i="1">
                <a:solidFill>
                  <a:srgbClr val="55C2E6"/>
                </a:solidFill>
                <a:cs typeface="Arial" panose="020B0604020202020204" pitchFamily="34" charset="0"/>
              </a:rPr>
              <a:t> Image: the circuitry of a motherboard</a:t>
            </a:r>
            <a:endParaRPr lang="en-GB" altLang="en-US" sz="1400" i="1">
              <a:solidFill>
                <a:srgbClr val="55C2E6"/>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54" name="Title 1">
            <a:extLst>
              <a:ext uri="{FF2B5EF4-FFF2-40B4-BE49-F238E27FC236}">
                <a16:creationId xmlns:a16="http://schemas.microsoft.com/office/drawing/2014/main" id="{0B0BD48A-CDCA-7E43-A163-723E5303EE6F}"/>
              </a:ext>
            </a:extLst>
          </p:cNvPr>
          <p:cNvSpPr>
            <a:spLocks noGrp="1"/>
          </p:cNvSpPr>
          <p:nvPr>
            <p:ph type="title"/>
          </p:nvPr>
        </p:nvSpPr>
        <p:spPr>
          <a:xfrm>
            <a:off x="1261872" y="365760"/>
            <a:ext cx="9692640" cy="1325562"/>
          </a:xfrm>
        </p:spPr>
        <p:txBody>
          <a:bodyPr vert="horz" lIns="91440" tIns="45720" rIns="91440" bIns="45720" rtlCol="0" anchor="b">
            <a:normAutofit/>
          </a:bodyPr>
          <a:lstStyle/>
          <a:p>
            <a:r>
              <a:rPr lang="en-US" altLang="en-US"/>
              <a:t>How do Cambridge programmes help students applying for university?</a:t>
            </a:r>
          </a:p>
        </p:txBody>
      </p:sp>
      <p:sp>
        <p:nvSpPr>
          <p:cNvPr id="23555" name="Content Placeholder 2">
            <a:extLst>
              <a:ext uri="{FF2B5EF4-FFF2-40B4-BE49-F238E27FC236}">
                <a16:creationId xmlns:a16="http://schemas.microsoft.com/office/drawing/2014/main" id="{C2CC91BF-4790-FA4D-AAEC-514FAA364A3C}"/>
              </a:ext>
            </a:extLst>
          </p:cNvPr>
          <p:cNvSpPr>
            <a:spLocks noGrp="1"/>
          </p:cNvSpPr>
          <p:nvPr>
            <p:ph sz="half" idx="1"/>
          </p:nvPr>
        </p:nvSpPr>
        <p:spPr>
          <a:xfrm>
            <a:off x="1261872" y="1933575"/>
            <a:ext cx="4401509" cy="4246562"/>
          </a:xfrm>
        </p:spPr>
        <p:txBody>
          <a:bodyPr vert="horz" lIns="91440" tIns="45720" rIns="91440" bIns="45720" rtlCol="0">
            <a:normAutofit fontScale="85000" lnSpcReduction="10000"/>
          </a:bodyPr>
          <a:lstStyle/>
          <a:p>
            <a:endParaRPr lang="en-US" altLang="en-US" dirty="0"/>
          </a:p>
          <a:p>
            <a:r>
              <a:rPr lang="en-US" altLang="en-US" dirty="0"/>
              <a:t>Cambridge qualifications are accepted and valued by employers and universities around the world, including MIT, Harvard, Oxford and Cambridge.</a:t>
            </a:r>
          </a:p>
          <a:p>
            <a:r>
              <a:rPr lang="en-US" altLang="en-US" dirty="0"/>
              <a:t>They are recognized as qualifications that prepare and equip students with the skills they need to succeed both at university and beyond. </a:t>
            </a:r>
          </a:p>
          <a:p>
            <a:r>
              <a:rPr lang="en-US" altLang="en-US" dirty="0"/>
              <a:t>Universities tell us they value the independent research, critical thinking skills and the deep subject knowledge that our qualifications bring.</a:t>
            </a:r>
          </a:p>
          <a:p>
            <a:r>
              <a:rPr lang="en-US" altLang="en-US" dirty="0"/>
              <a:t>We work with these universities when we revise our qualifications – getting expert advice to make sure we’re preparing students to succeed at university and beyond</a:t>
            </a:r>
          </a:p>
        </p:txBody>
      </p:sp>
      <p:pic>
        <p:nvPicPr>
          <p:cNvPr id="23556" name="Content Placeholder 6">
            <a:extLst>
              <a:ext uri="{FF2B5EF4-FFF2-40B4-BE49-F238E27FC236}">
                <a16:creationId xmlns:a16="http://schemas.microsoft.com/office/drawing/2014/main" id="{7818957E-A479-6441-BDE2-893E2B557C3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095999" y="2467562"/>
            <a:ext cx="4807287" cy="25718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476D0-1886-4696-B621-DF6F2E5AC6BB}"/>
              </a:ext>
            </a:extLst>
          </p:cNvPr>
          <p:cNvSpPr>
            <a:spLocks noGrp="1"/>
          </p:cNvSpPr>
          <p:nvPr>
            <p:ph type="title"/>
          </p:nvPr>
        </p:nvSpPr>
        <p:spPr>
          <a:xfrm rot="16200000">
            <a:off x="-1322904" y="2514944"/>
            <a:ext cx="5054601" cy="1955108"/>
          </a:xfrm>
        </p:spPr>
        <p:txBody>
          <a:bodyPr anchor="b">
            <a:normAutofit/>
          </a:bodyPr>
          <a:lstStyle/>
          <a:p>
            <a:pPr algn="r"/>
            <a:r>
              <a:rPr lang="en-US" sz="4000" dirty="0">
                <a:solidFill>
                  <a:srgbClr val="FFFFFF"/>
                </a:solidFill>
              </a:rPr>
              <a:t>Learner Attributes </a:t>
            </a:r>
            <a:r>
              <a:rPr lang="en-US" sz="3200" dirty="0">
                <a:solidFill>
                  <a:srgbClr val="FFFFFF"/>
                </a:solidFill>
              </a:rPr>
              <a:t>Cambridge Learners are…</a:t>
            </a:r>
          </a:p>
        </p:txBody>
      </p:sp>
      <p:graphicFrame>
        <p:nvGraphicFramePr>
          <p:cNvPr id="4" name="Content Placeholder 3">
            <a:extLst>
              <a:ext uri="{FF2B5EF4-FFF2-40B4-BE49-F238E27FC236}">
                <a16:creationId xmlns:a16="http://schemas.microsoft.com/office/drawing/2014/main" id="{AA0DCA9A-0927-472A-8876-80A1AF66837D}"/>
              </a:ext>
            </a:extLst>
          </p:cNvPr>
          <p:cNvGraphicFramePr>
            <a:graphicFrameLocks noGrp="1"/>
          </p:cNvGraphicFramePr>
          <p:nvPr>
            <p:ph idx="1"/>
          </p:nvPr>
        </p:nvGraphicFramePr>
        <p:xfrm>
          <a:off x="3101975" y="965200"/>
          <a:ext cx="6670675" cy="520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B9903208-5B22-B775-ABB5-E05EF45F0D47}"/>
              </a:ext>
            </a:extLst>
          </p:cNvPr>
          <p:cNvSpPr txBox="1">
            <a:spLocks/>
          </p:cNvSpPr>
          <p:nvPr/>
        </p:nvSpPr>
        <p:spPr>
          <a:xfrm rot="16200000">
            <a:off x="-1170504" y="2667344"/>
            <a:ext cx="5054601" cy="1955108"/>
          </a:xfrm>
          <a:prstGeom prst="rect">
            <a:avLst/>
          </a:prstGeom>
          <a:solidFill>
            <a:srgbClr val="FF0000"/>
          </a:solid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r"/>
            <a:r>
              <a:rPr lang="en-US" sz="4000">
                <a:solidFill>
                  <a:srgbClr val="FFFFFF"/>
                </a:solidFill>
              </a:rPr>
              <a:t>Learner Attributes </a:t>
            </a:r>
            <a:r>
              <a:rPr lang="en-US" sz="3200">
                <a:solidFill>
                  <a:srgbClr val="FFFFFF"/>
                </a:solidFill>
              </a:rPr>
              <a:t>Cambridge Learners are…</a:t>
            </a:r>
            <a:endParaRPr lang="en-US" sz="3200" dirty="0">
              <a:solidFill>
                <a:srgbClr val="FFFFFF"/>
              </a:solidFill>
            </a:endParaRPr>
          </a:p>
        </p:txBody>
      </p:sp>
    </p:spTree>
    <p:extLst>
      <p:ext uri="{BB962C8B-B14F-4D97-AF65-F5344CB8AC3E}">
        <p14:creationId xmlns:p14="http://schemas.microsoft.com/office/powerpoint/2010/main" val="156823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C45F2-F1ED-714F-81D5-4B71F1853D5B}"/>
              </a:ext>
            </a:extLst>
          </p:cNvPr>
          <p:cNvSpPr>
            <a:spLocks noGrp="1"/>
          </p:cNvSpPr>
          <p:nvPr>
            <p:ph type="title"/>
          </p:nvPr>
        </p:nvSpPr>
        <p:spPr/>
        <p:txBody>
          <a:bodyPr/>
          <a:lstStyle/>
          <a:p>
            <a:r>
              <a:rPr lang="en-US"/>
              <a:t>Benefits of Taking AICE Courses</a:t>
            </a:r>
          </a:p>
        </p:txBody>
      </p:sp>
      <p:graphicFrame>
        <p:nvGraphicFramePr>
          <p:cNvPr id="5" name="Content Placeholder 2">
            <a:extLst>
              <a:ext uri="{FF2B5EF4-FFF2-40B4-BE49-F238E27FC236}">
                <a16:creationId xmlns:a16="http://schemas.microsoft.com/office/drawing/2014/main" id="{86995147-6301-480C-A171-AB9C69C02963}"/>
              </a:ext>
            </a:extLst>
          </p:cNvPr>
          <p:cNvGraphicFramePr>
            <a:graphicFrameLocks noGrp="1"/>
          </p:cNvGraphicFramePr>
          <p:nvPr>
            <p:ph idx="1"/>
            <p:extLst>
              <p:ext uri="{D42A27DB-BD31-4B8C-83A1-F6EECF244321}">
                <p14:modId xmlns:p14="http://schemas.microsoft.com/office/powerpoint/2010/main" val="3013068511"/>
              </p:ext>
            </p:extLst>
          </p:nvPr>
        </p:nvGraphicFramePr>
        <p:xfrm>
          <a:off x="1261872" y="1571626"/>
          <a:ext cx="8595360" cy="4989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06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25025A-E495-4C77-897A-972A92248F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30391" y="0"/>
            <a:ext cx="3961609" cy="2790305"/>
          </a:xfrm>
          <a:prstGeom prst="rect">
            <a:avLst/>
          </a:prstGeom>
        </p:spPr>
      </p:pic>
      <p:sp>
        <p:nvSpPr>
          <p:cNvPr id="14" name="TextBox 13">
            <a:extLst>
              <a:ext uri="{FF2B5EF4-FFF2-40B4-BE49-F238E27FC236}">
                <a16:creationId xmlns:a16="http://schemas.microsoft.com/office/drawing/2014/main" id="{575315D7-1A73-4E5D-ACF8-62B6344546A2}"/>
              </a:ext>
            </a:extLst>
          </p:cNvPr>
          <p:cNvSpPr txBox="1"/>
          <p:nvPr/>
        </p:nvSpPr>
        <p:spPr>
          <a:xfrm>
            <a:off x="194311" y="304307"/>
            <a:ext cx="9201150" cy="6309420"/>
          </a:xfrm>
          <a:prstGeom prst="rect">
            <a:avLst/>
          </a:prstGeom>
          <a:noFill/>
        </p:spPr>
        <p:txBody>
          <a:bodyPr wrap="square">
            <a:spAutoFit/>
          </a:bodyPr>
          <a:lstStyle/>
          <a:p>
            <a:pPr marL="0" marR="0">
              <a:spcBef>
                <a:spcPts val="0"/>
              </a:spcBef>
              <a:spcAft>
                <a:spcPts val="0"/>
              </a:spcAft>
            </a:pPr>
            <a:r>
              <a:rPr lang="en-US" sz="2800" b="1" dirty="0">
                <a:solidFill>
                  <a:srgbClr val="000000"/>
                </a:solidFill>
                <a:effectLst/>
                <a:ea typeface="Times New Roman" panose="02020603050405020304" pitchFamily="18" charset="0"/>
              </a:rPr>
              <a:t>Comparison of Cambridge and AP and IB Programs </a:t>
            </a:r>
            <a:endParaRPr lang="en-US" sz="2000" b="1" dirty="0">
              <a:solidFill>
                <a:srgbClr val="000000"/>
              </a:solidFill>
              <a:ea typeface="Times New Roman" panose="02020603050405020304" pitchFamily="18" charset="0"/>
            </a:endParaRPr>
          </a:p>
          <a:p>
            <a:pPr marL="342900" marR="0" indent="-342900">
              <a:spcBef>
                <a:spcPts val="0"/>
              </a:spcBef>
              <a:spcAft>
                <a:spcPts val="0"/>
              </a:spcAft>
              <a:buFont typeface="Wingdings" panose="05000000000000000000" pitchFamily="2" charset="2"/>
              <a:buChar char="ü"/>
            </a:pPr>
            <a:r>
              <a:rPr lang="en-US" sz="2000" dirty="0">
                <a:effectLst/>
                <a:ea typeface="Times New Roman" panose="02020603050405020304" pitchFamily="18" charset="0"/>
              </a:rPr>
              <a:t>Equally rigorous academically</a:t>
            </a:r>
          </a:p>
          <a:p>
            <a:pPr marR="0">
              <a:spcBef>
                <a:spcPts val="0"/>
              </a:spcBef>
              <a:spcAft>
                <a:spcPts val="0"/>
              </a:spcAft>
            </a:pPr>
            <a:endParaRPr lang="en-US" sz="2000" dirty="0">
              <a:effectLst/>
              <a:ea typeface="Times New Roman" panose="02020603050405020304" pitchFamily="18" charset="0"/>
            </a:endParaRPr>
          </a:p>
          <a:p>
            <a:pPr marL="342900" marR="0" indent="-342900">
              <a:spcBef>
                <a:spcPts val="0"/>
              </a:spcBef>
              <a:spcAft>
                <a:spcPts val="0"/>
              </a:spcAft>
              <a:buFont typeface="Wingdings" panose="05000000000000000000" pitchFamily="2" charset="2"/>
              <a:buChar char="ü"/>
            </a:pPr>
            <a:r>
              <a:rPr lang="en-US" sz="2000" dirty="0">
                <a:effectLst/>
                <a:ea typeface="Times New Roman" panose="02020603050405020304" pitchFamily="18" charset="0"/>
              </a:rPr>
              <a:t>Well-balanced curriculum, high academic standards, practical real-world applications and international perspectives</a:t>
            </a:r>
          </a:p>
          <a:p>
            <a:pPr marR="0">
              <a:spcBef>
                <a:spcPts val="0"/>
              </a:spcBef>
              <a:spcAft>
                <a:spcPts val="0"/>
              </a:spcAft>
            </a:pPr>
            <a:endParaRPr lang="en-US" sz="2000" dirty="0">
              <a:effectLst/>
              <a:ea typeface="Times New Roman" panose="02020603050405020304" pitchFamily="18" charset="0"/>
            </a:endParaRPr>
          </a:p>
          <a:p>
            <a:pPr marL="342900" marR="0" indent="-342900">
              <a:spcBef>
                <a:spcPts val="0"/>
              </a:spcBef>
              <a:spcAft>
                <a:spcPts val="0"/>
              </a:spcAft>
              <a:buFont typeface="Wingdings" panose="05000000000000000000" pitchFamily="2" charset="2"/>
              <a:buChar char="ü"/>
            </a:pPr>
            <a:r>
              <a:rPr lang="en-US" sz="2000" dirty="0">
                <a:effectLst/>
                <a:ea typeface="Times New Roman" panose="02020603050405020304" pitchFamily="18" charset="0"/>
              </a:rPr>
              <a:t>Flexible curriculum that is tailored to the abilities, interests and plans of the students.</a:t>
            </a:r>
          </a:p>
          <a:p>
            <a:pPr marR="0">
              <a:spcBef>
                <a:spcPts val="0"/>
              </a:spcBef>
              <a:spcAft>
                <a:spcPts val="0"/>
              </a:spcAft>
            </a:pPr>
            <a:endParaRPr lang="en-US" sz="2000" dirty="0">
              <a:effectLst/>
              <a:ea typeface="Times New Roman" panose="02020603050405020304" pitchFamily="18" charset="0"/>
            </a:endParaRPr>
          </a:p>
          <a:p>
            <a:pPr marL="342900" marR="0" indent="-342900">
              <a:spcBef>
                <a:spcPts val="0"/>
              </a:spcBef>
              <a:spcAft>
                <a:spcPts val="0"/>
              </a:spcAft>
              <a:buFont typeface="Wingdings" panose="05000000000000000000" pitchFamily="2" charset="2"/>
              <a:buChar char="ü"/>
            </a:pPr>
            <a:r>
              <a:rPr lang="en-US" sz="2000" dirty="0">
                <a:effectLst/>
                <a:ea typeface="Times New Roman" panose="02020603050405020304" pitchFamily="18" charset="0"/>
                <a:cs typeface="Times New Roman" panose="02020603050405020304" pitchFamily="18" charset="0"/>
              </a:rPr>
              <a:t>Credits are widely accepted among US colleges and universities around the country</a:t>
            </a:r>
          </a:p>
          <a:p>
            <a:pPr marL="0" marR="0" algn="l">
              <a:spcBef>
                <a:spcPts val="0"/>
              </a:spcBef>
              <a:spcAft>
                <a:spcPts val="0"/>
              </a:spcAft>
            </a:pPr>
            <a:r>
              <a:rPr lang="en-US" sz="2400" dirty="0">
                <a:solidFill>
                  <a:srgbClr val="000000"/>
                </a:solidFill>
                <a:effectLst/>
                <a:ea typeface="Times New Roman" panose="02020603050405020304" pitchFamily="18" charset="0"/>
              </a:rPr>
              <a:t> </a:t>
            </a:r>
            <a:endParaRPr lang="en-US" sz="1800" dirty="0">
              <a:effectLst/>
              <a:ea typeface="Times New Roman" panose="02020603050405020304" pitchFamily="18" charset="0"/>
            </a:endParaRPr>
          </a:p>
          <a:p>
            <a:pPr marL="0" marR="0" algn="l">
              <a:spcBef>
                <a:spcPts val="0"/>
              </a:spcBef>
              <a:spcAft>
                <a:spcPts val="0"/>
              </a:spcAft>
            </a:pPr>
            <a:r>
              <a:rPr lang="en-US" sz="2800" b="1" dirty="0">
                <a:solidFill>
                  <a:srgbClr val="000000"/>
                </a:solidFill>
                <a:effectLst/>
                <a:ea typeface="Times New Roman" panose="02020603050405020304" pitchFamily="18" charset="0"/>
              </a:rPr>
              <a:t>Cambridge and IB offer:</a:t>
            </a:r>
          </a:p>
          <a:p>
            <a:pPr marR="0" algn="l">
              <a:spcBef>
                <a:spcPts val="0"/>
              </a:spcBef>
              <a:spcAft>
                <a:spcPts val="0"/>
              </a:spcAft>
            </a:pPr>
            <a:r>
              <a:rPr lang="en-US" sz="800" dirty="0">
                <a:solidFill>
                  <a:srgbClr val="000000"/>
                </a:solidFill>
                <a:effectLst/>
                <a:ea typeface="Times New Roman" panose="02020603050405020304" pitchFamily="18" charset="0"/>
                <a:cs typeface="Calibri" panose="020F0502020204030204" pitchFamily="34" charset="0"/>
              </a:rPr>
              <a:t> </a:t>
            </a:r>
          </a:p>
          <a:p>
            <a:pPr marL="171450" marR="0" indent="-171450" algn="l">
              <a:spcBef>
                <a:spcPts val="0"/>
              </a:spcBef>
              <a:spcAft>
                <a:spcPts val="0"/>
              </a:spcAft>
              <a:buFont typeface="Wingdings" panose="05000000000000000000" pitchFamily="2" charset="2"/>
              <a:buChar char="ü"/>
            </a:pPr>
            <a:r>
              <a:rPr lang="en-US" sz="2000" dirty="0">
                <a:effectLst/>
                <a:ea typeface="Times New Roman" panose="02020603050405020304" pitchFamily="18" charset="0"/>
              </a:rPr>
              <a:t>Automatic qualifiers for the Bright Futures Scholarship (with completion of the required number of community service hours).</a:t>
            </a:r>
          </a:p>
          <a:p>
            <a:pPr marR="0" algn="l">
              <a:spcBef>
                <a:spcPts val="0"/>
              </a:spcBef>
              <a:spcAft>
                <a:spcPts val="0"/>
              </a:spcAft>
            </a:pPr>
            <a:endParaRPr lang="en-US" sz="2000" dirty="0">
              <a:effectLst/>
              <a:ea typeface="Times New Roman" panose="02020603050405020304" pitchFamily="18" charset="0"/>
            </a:endParaRPr>
          </a:p>
          <a:p>
            <a:pPr marL="171450" indent="-171450">
              <a:buFont typeface="Wingdings" panose="05000000000000000000" pitchFamily="2" charset="2"/>
              <a:buChar char="ü"/>
            </a:pPr>
            <a:r>
              <a:rPr lang="en-US" sz="2000" dirty="0">
                <a:effectLst/>
                <a:ea typeface="Times New Roman" panose="02020603050405020304" pitchFamily="18" charset="0"/>
              </a:rPr>
              <a:t>International high school diplomas</a:t>
            </a:r>
          </a:p>
          <a:p>
            <a:pPr marR="0" algn="l">
              <a:spcBef>
                <a:spcPts val="0"/>
              </a:spcBef>
              <a:spcAft>
                <a:spcPts val="0"/>
              </a:spcAft>
            </a:pPr>
            <a:endParaRPr lang="en-US" sz="2000" dirty="0">
              <a:effectLst/>
              <a:ea typeface="Times New Roman" panose="02020603050405020304" pitchFamily="18" charset="0"/>
            </a:endParaRPr>
          </a:p>
          <a:p>
            <a:pPr marL="342900" marR="0" indent="-342900" algn="l">
              <a:spcBef>
                <a:spcPts val="0"/>
              </a:spcBef>
              <a:spcAft>
                <a:spcPts val="0"/>
              </a:spcAft>
              <a:buFont typeface="Wingdings" panose="05000000000000000000" pitchFamily="2" charset="2"/>
              <a:buChar char="ü"/>
            </a:pPr>
            <a:endParaRPr lang="en-US" sz="2000" dirty="0">
              <a:effectLst/>
              <a:ea typeface="Times New Roman" panose="02020603050405020304" pitchFamily="18" charset="0"/>
            </a:endParaRPr>
          </a:p>
        </p:txBody>
      </p:sp>
    </p:spTree>
    <p:extLst>
      <p:ext uri="{BB962C8B-B14F-4D97-AF65-F5344CB8AC3E}">
        <p14:creationId xmlns:p14="http://schemas.microsoft.com/office/powerpoint/2010/main" val="11623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5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animEffect transition="in" filter="fade">
                                      <p:cBhvr>
                                        <p:cTn id="17" dur="500"/>
                                        <p:tgtEl>
                                          <p:spTgt spid="1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7" end="7"/>
                                            </p:txEl>
                                          </p:spTgt>
                                        </p:tgtEl>
                                        <p:attrNameLst>
                                          <p:attrName>style.visibility</p:attrName>
                                        </p:attrNameLst>
                                      </p:cBhvr>
                                      <p:to>
                                        <p:strVal val="visible"/>
                                      </p:to>
                                    </p:set>
                                    <p:animEffect transition="in" filter="fade">
                                      <p:cBhvr>
                                        <p:cTn id="22" dur="500"/>
                                        <p:tgtEl>
                                          <p:spTgt spid="1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9" end="9"/>
                                            </p:txEl>
                                          </p:spTgt>
                                        </p:tgtEl>
                                        <p:attrNameLst>
                                          <p:attrName>style.visibility</p:attrName>
                                        </p:attrNameLst>
                                      </p:cBhvr>
                                      <p:to>
                                        <p:strVal val="visible"/>
                                      </p:to>
                                    </p:set>
                                    <p:animEffect transition="in" filter="fade">
                                      <p:cBhvr>
                                        <p:cTn id="27" dur="500"/>
                                        <p:tgtEl>
                                          <p:spTgt spid="1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1" end="11"/>
                                            </p:txEl>
                                          </p:spTgt>
                                        </p:tgtEl>
                                        <p:attrNameLst>
                                          <p:attrName>style.visibility</p:attrName>
                                        </p:attrNameLst>
                                      </p:cBhvr>
                                      <p:to>
                                        <p:strVal val="visible"/>
                                      </p:to>
                                    </p:set>
                                    <p:animEffect transition="in" filter="fade">
                                      <p:cBhvr>
                                        <p:cTn id="32" dur="500"/>
                                        <p:tgtEl>
                                          <p:spTgt spid="14">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13" end="13"/>
                                            </p:txEl>
                                          </p:spTgt>
                                        </p:tgtEl>
                                        <p:attrNameLst>
                                          <p:attrName>style.visibility</p:attrName>
                                        </p:attrNameLst>
                                      </p:cBhvr>
                                      <p:to>
                                        <p:strVal val="visible"/>
                                      </p:to>
                                    </p:set>
                                    <p:animEffect transition="in" filter="fade">
                                      <p:cBhvr>
                                        <p:cTn id="37" dur="500"/>
                                        <p:tgtEl>
                                          <p:spTgt spid="1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3627-39D7-CA47-B92A-50E90499ADB3}"/>
              </a:ext>
            </a:extLst>
          </p:cNvPr>
          <p:cNvSpPr>
            <a:spLocks noGrp="1"/>
          </p:cNvSpPr>
          <p:nvPr>
            <p:ph type="title"/>
          </p:nvPr>
        </p:nvSpPr>
        <p:spPr/>
        <p:txBody>
          <a:bodyPr/>
          <a:lstStyle/>
          <a:p>
            <a:r>
              <a:rPr lang="en-US" dirty="0"/>
              <a:t>AICE VS. PRE-AICE Courses</a:t>
            </a:r>
          </a:p>
        </p:txBody>
      </p:sp>
      <p:sp>
        <p:nvSpPr>
          <p:cNvPr id="5" name="Text Placeholder 4">
            <a:extLst>
              <a:ext uri="{FF2B5EF4-FFF2-40B4-BE49-F238E27FC236}">
                <a16:creationId xmlns:a16="http://schemas.microsoft.com/office/drawing/2014/main" id="{917AF267-A04B-6B4C-8FE3-AA698BC12C7B}"/>
              </a:ext>
            </a:extLst>
          </p:cNvPr>
          <p:cNvSpPr>
            <a:spLocks noGrp="1"/>
          </p:cNvSpPr>
          <p:nvPr>
            <p:ph type="body" idx="1"/>
          </p:nvPr>
        </p:nvSpPr>
        <p:spPr/>
        <p:txBody>
          <a:bodyPr/>
          <a:lstStyle/>
          <a:p>
            <a:r>
              <a:rPr lang="en-US" dirty="0"/>
              <a:t>PRE-AICE COURSES</a:t>
            </a:r>
          </a:p>
        </p:txBody>
      </p:sp>
      <p:sp>
        <p:nvSpPr>
          <p:cNvPr id="3" name="Content Placeholder 2">
            <a:extLst>
              <a:ext uri="{FF2B5EF4-FFF2-40B4-BE49-F238E27FC236}">
                <a16:creationId xmlns:a16="http://schemas.microsoft.com/office/drawing/2014/main" id="{6B938A9D-82F6-8F40-BDBF-F348241FB1A5}"/>
              </a:ext>
            </a:extLst>
          </p:cNvPr>
          <p:cNvSpPr>
            <a:spLocks noGrp="1"/>
          </p:cNvSpPr>
          <p:nvPr>
            <p:ph sz="half" idx="2"/>
          </p:nvPr>
        </p:nvSpPr>
        <p:spPr/>
        <p:txBody>
          <a:bodyPr/>
          <a:lstStyle/>
          <a:p>
            <a:r>
              <a:rPr lang="en-US" dirty="0"/>
              <a:t>Academically rigorous</a:t>
            </a:r>
          </a:p>
          <a:p>
            <a:r>
              <a:rPr lang="en-US" dirty="0"/>
              <a:t>IGSCE:  International General Certificate of Secondary Education</a:t>
            </a:r>
          </a:p>
          <a:p>
            <a:r>
              <a:rPr lang="en-US" dirty="0"/>
              <a:t>Pre-AICE Courses are the equivalent to an honors level course</a:t>
            </a:r>
          </a:p>
          <a:p>
            <a:r>
              <a:rPr lang="en-US" dirty="0"/>
              <a:t>Build the foundational skills necessary to be successful in the advanced AICE AS Level courses</a:t>
            </a:r>
          </a:p>
          <a:p>
            <a:endParaRPr lang="en-US" dirty="0"/>
          </a:p>
        </p:txBody>
      </p:sp>
      <p:sp>
        <p:nvSpPr>
          <p:cNvPr id="6" name="Text Placeholder 5">
            <a:extLst>
              <a:ext uri="{FF2B5EF4-FFF2-40B4-BE49-F238E27FC236}">
                <a16:creationId xmlns:a16="http://schemas.microsoft.com/office/drawing/2014/main" id="{A86AC98C-AA21-A94B-8E9B-01EAEE6B5127}"/>
              </a:ext>
            </a:extLst>
          </p:cNvPr>
          <p:cNvSpPr>
            <a:spLocks noGrp="1"/>
          </p:cNvSpPr>
          <p:nvPr>
            <p:ph type="body" sz="quarter" idx="3"/>
          </p:nvPr>
        </p:nvSpPr>
        <p:spPr/>
        <p:txBody>
          <a:bodyPr/>
          <a:lstStyle/>
          <a:p>
            <a:r>
              <a:rPr lang="en-US" dirty="0"/>
              <a:t>AICE COURSES</a:t>
            </a:r>
          </a:p>
        </p:txBody>
      </p:sp>
      <p:sp>
        <p:nvSpPr>
          <p:cNvPr id="7" name="Content Placeholder 6">
            <a:extLst>
              <a:ext uri="{FF2B5EF4-FFF2-40B4-BE49-F238E27FC236}">
                <a16:creationId xmlns:a16="http://schemas.microsoft.com/office/drawing/2014/main" id="{1FBBA697-478F-9742-ABD7-D43131956F15}"/>
              </a:ext>
            </a:extLst>
          </p:cNvPr>
          <p:cNvSpPr>
            <a:spLocks noGrp="1"/>
          </p:cNvSpPr>
          <p:nvPr>
            <p:ph sz="quarter" idx="4"/>
          </p:nvPr>
        </p:nvSpPr>
        <p:spPr/>
        <p:txBody>
          <a:bodyPr/>
          <a:lstStyle/>
          <a:p>
            <a:r>
              <a:rPr lang="en-US" dirty="0"/>
              <a:t>AS Level (advanced subsidiary) AICE Courses</a:t>
            </a:r>
          </a:p>
          <a:p>
            <a:r>
              <a:rPr lang="en-US" dirty="0"/>
              <a:t>College-credit by examination</a:t>
            </a:r>
          </a:p>
          <a:p>
            <a:r>
              <a:rPr lang="en-US" dirty="0"/>
              <a:t>Count towards the AICE Diploma</a:t>
            </a:r>
          </a:p>
          <a:p>
            <a:r>
              <a:rPr lang="en-US" dirty="0"/>
              <a:t>Require pre-requisite knowledge and skills</a:t>
            </a:r>
          </a:p>
          <a:p>
            <a:endParaRPr lang="en-US" dirty="0"/>
          </a:p>
        </p:txBody>
      </p:sp>
    </p:spTree>
    <p:extLst>
      <p:ext uri="{BB962C8B-B14F-4D97-AF65-F5344CB8AC3E}">
        <p14:creationId xmlns:p14="http://schemas.microsoft.com/office/powerpoint/2010/main" val="78377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 calcmode="lin" valueType="num">
                                      <p:cBhvr>
                                        <p:cTn id="42"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7">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 calcmode="lin" valueType="num">
                                      <p:cBhvr>
                                        <p:cTn id="4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7">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txEl>
                                              <p:pRg st="3" end="3"/>
                                            </p:txEl>
                                          </p:spTgt>
                                        </p:tgtEl>
                                        <p:attrNameLst>
                                          <p:attrName>style.visibility</p:attrName>
                                        </p:attrNameLst>
                                      </p:cBhvr>
                                      <p:to>
                                        <p:strVal val="visible"/>
                                      </p:to>
                                    </p:set>
                                    <p:anim calcmode="lin" valueType="num">
                                      <p:cBhvr>
                                        <p:cTn id="56"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57"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5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31D9-4B59-4513-8B7B-0A57E43AE3DC}"/>
              </a:ext>
            </a:extLst>
          </p:cNvPr>
          <p:cNvSpPr>
            <a:spLocks noGrp="1"/>
          </p:cNvSpPr>
          <p:nvPr>
            <p:ph type="title"/>
          </p:nvPr>
        </p:nvSpPr>
        <p:spPr/>
        <p:txBody>
          <a:bodyPr/>
          <a:lstStyle/>
          <a:p>
            <a:endParaRPr lang="en-US"/>
          </a:p>
        </p:txBody>
      </p:sp>
      <p:pic>
        <p:nvPicPr>
          <p:cNvPr id="4" name="Picture 4" descr="Diagram, text&#10;&#10;Description automatically generated">
            <a:extLst>
              <a:ext uri="{FF2B5EF4-FFF2-40B4-BE49-F238E27FC236}">
                <a16:creationId xmlns:a16="http://schemas.microsoft.com/office/drawing/2014/main" id="{241FE317-FC53-48B6-985F-063CE7FFBC21}"/>
              </a:ext>
            </a:extLst>
          </p:cNvPr>
          <p:cNvPicPr>
            <a:picLocks noChangeAspect="1"/>
          </p:cNvPicPr>
          <p:nvPr/>
        </p:nvPicPr>
        <p:blipFill rotWithShape="1">
          <a:blip r:embed="rId2"/>
          <a:srcRect r="1849" b="141"/>
          <a:stretch/>
        </p:blipFill>
        <p:spPr>
          <a:xfrm>
            <a:off x="222096" y="365760"/>
            <a:ext cx="10855680" cy="6588992"/>
          </a:xfrm>
          <a:prstGeom prst="rect">
            <a:avLst/>
          </a:prstGeom>
        </p:spPr>
      </p:pic>
      <p:sp>
        <p:nvSpPr>
          <p:cNvPr id="3" name="Text Placeholder 2">
            <a:extLst>
              <a:ext uri="{FF2B5EF4-FFF2-40B4-BE49-F238E27FC236}">
                <a16:creationId xmlns:a16="http://schemas.microsoft.com/office/drawing/2014/main" id="{0179FFF2-187A-46D0-91B4-71503CB59BA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1959344"/>
      </p:ext>
    </p:extLst>
  </p:cSld>
  <p:clrMapOvr>
    <a:masterClrMapping/>
  </p:clrMapOvr>
</p:sld>
</file>

<file path=ppt/theme/theme1.xml><?xml version="1.0" encoding="utf-8"?>
<a:theme xmlns:a="http://schemas.openxmlformats.org/drawingml/2006/main" name="View">
  <a:themeElements>
    <a:clrScheme name="Custom 3">
      <a:dk1>
        <a:sysClr val="windowText" lastClr="000000"/>
      </a:dk1>
      <a:lt1>
        <a:sysClr val="window" lastClr="FFFFFF"/>
      </a:lt1>
      <a:dk2>
        <a:srgbClr val="000000"/>
      </a:dk2>
      <a:lt2>
        <a:srgbClr val="ACCBF9"/>
      </a:lt2>
      <a:accent1>
        <a:srgbClr val="FF0000"/>
      </a:accent1>
      <a:accent2>
        <a:srgbClr val="629DD1"/>
      </a:accent2>
      <a:accent3>
        <a:srgbClr val="000000"/>
      </a:accent3>
      <a:accent4>
        <a:srgbClr val="7F8FA9"/>
      </a:accent4>
      <a:accent5>
        <a:srgbClr val="5AA2AE"/>
      </a:accent5>
      <a:accent6>
        <a:srgbClr val="9D90A0"/>
      </a:accent6>
      <a:hlink>
        <a:srgbClr val="9454C3"/>
      </a:hlink>
      <a:folHlink>
        <a:srgbClr val="3EBBF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735</TotalTime>
  <Words>1592</Words>
  <Application>Microsoft Macintosh PowerPoint</Application>
  <PresentationFormat>Widescreen</PresentationFormat>
  <Paragraphs>224</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Schoolbook</vt:lpstr>
      <vt:lpstr>Times New Roman</vt:lpstr>
      <vt:lpstr>Wingdings</vt:lpstr>
      <vt:lpstr>Wingdings 2</vt:lpstr>
      <vt:lpstr>Wingdings 3</vt:lpstr>
      <vt:lpstr>View</vt:lpstr>
      <vt:lpstr>Welcome to the AICE Family</vt:lpstr>
      <vt:lpstr>What is Cambridge AICE? </vt:lpstr>
      <vt:lpstr>How do students benefit from AICE?</vt:lpstr>
      <vt:lpstr>How do Cambridge programmes help students applying for university?</vt:lpstr>
      <vt:lpstr>Learner Attributes Cambridge Learners are…</vt:lpstr>
      <vt:lpstr>Benefits of Taking AICE Courses</vt:lpstr>
      <vt:lpstr>PowerPoint Presentation</vt:lpstr>
      <vt:lpstr>AICE VS. PRE-AICE Courses</vt:lpstr>
      <vt:lpstr>PowerPoint Presentation</vt:lpstr>
      <vt:lpstr>Class of 2027</vt:lpstr>
      <vt:lpstr>Class of 2026</vt:lpstr>
      <vt:lpstr>PowerPoint Presentation</vt:lpstr>
      <vt:lpstr>How to support your student:</vt:lpstr>
      <vt:lpstr>Global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Kieonna Lane</dc:creator>
  <cp:lastModifiedBy>LaTasha P</cp:lastModifiedBy>
  <cp:revision>230</cp:revision>
  <dcterms:created xsi:type="dcterms:W3CDTF">2021-08-03T18:10:32Z</dcterms:created>
  <dcterms:modified xsi:type="dcterms:W3CDTF">2023-06-29T04:03:10Z</dcterms:modified>
</cp:coreProperties>
</file>