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handoutMasterIdLst>
    <p:handoutMasterId r:id="rId13"/>
  </p:handoutMasterIdLst>
  <p:sldIdLst>
    <p:sldId id="318" r:id="rId4"/>
    <p:sldId id="329" r:id="rId5"/>
    <p:sldId id="342" r:id="rId6"/>
    <p:sldId id="331" r:id="rId7"/>
    <p:sldId id="332" r:id="rId8"/>
    <p:sldId id="335" r:id="rId9"/>
    <p:sldId id="338" r:id="rId10"/>
    <p:sldId id="340"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E6A45-9B92-43C5-9760-CD4587802307}" v="4" dt="2022-10-06T15:21:14.516"/>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29" autoAdjust="0"/>
  </p:normalViewPr>
  <p:slideViewPr>
    <p:cSldViewPr showGuides="1">
      <p:cViewPr varScale="1">
        <p:scale>
          <a:sx n="94" d="100"/>
          <a:sy n="94" d="100"/>
        </p:scale>
        <p:origin x="114" y="36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10/7/2022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10/7/2022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10/7/2022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10/7/2022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10/7/2022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10/7/2022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10/7/2022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10/7/2022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10/7/2022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10/7/2022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10/7/2022</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file:///C:\Users\168706\OneDrive%20-%20Hillsborough%20County%20Public%20Schools\Desktop\2022-2023\2022-2023%20School%20Event%20Calendar.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516" y="161424"/>
            <a:ext cx="6781800" cy="3048000"/>
          </a:xfrm>
        </p:spPr>
        <p:txBody>
          <a:bodyPr>
            <a:normAutofit/>
          </a:bodyPr>
          <a:lstStyle/>
          <a:p>
            <a:r>
              <a:rPr lang="en-US" sz="8000" dirty="0"/>
              <a:t>2022-2023 Annual Title I Meeting</a:t>
            </a:r>
          </a:p>
        </p:txBody>
      </p:sp>
      <p:sp>
        <p:nvSpPr>
          <p:cNvPr id="3" name="Subtitle 2"/>
          <p:cNvSpPr>
            <a:spLocks noGrp="1"/>
          </p:cNvSpPr>
          <p:nvPr>
            <p:ph type="subTitle" idx="1"/>
          </p:nvPr>
        </p:nvSpPr>
        <p:spPr>
          <a:xfrm>
            <a:off x="1080874" y="3209424"/>
            <a:ext cx="6781800" cy="982704"/>
          </a:xfrm>
        </p:spPr>
        <p:txBody>
          <a:bodyPr vert="horz" lIns="91440" tIns="45720" rIns="91440" bIns="45720" rtlCol="0" anchor="t">
            <a:noAutofit/>
          </a:bodyPr>
          <a:lstStyle/>
          <a:p>
            <a:pPr algn="ctr"/>
            <a:r>
              <a:rPr lang="en-US" sz="6000" dirty="0"/>
              <a:t>Frost Elementary School</a:t>
            </a:r>
          </a:p>
        </p:txBody>
      </p:sp>
      <p:sp>
        <p:nvSpPr>
          <p:cNvPr id="5" name="Subtitle 2">
            <a:extLst>
              <a:ext uri="{FF2B5EF4-FFF2-40B4-BE49-F238E27FC236}">
                <a16:creationId xmlns:a16="http://schemas.microsoft.com/office/drawing/2014/main" id="{CF640BE4-EA62-EF00-AED4-9CC4E58040E0}"/>
              </a:ext>
            </a:extLst>
          </p:cNvPr>
          <p:cNvSpPr txBox="1">
            <a:spLocks/>
          </p:cNvSpPr>
          <p:nvPr/>
        </p:nvSpPr>
        <p:spPr>
          <a:xfrm>
            <a:off x="1499182" y="6248077"/>
            <a:ext cx="5945187" cy="51162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9pPr>
          </a:lstStyle>
          <a:p>
            <a:pPr algn="ctr"/>
            <a:r>
              <a:rPr lang="en-US" dirty="0"/>
              <a:t>Date: 10/6/2022 </a:t>
            </a:r>
          </a:p>
          <a:p>
            <a:endParaRPr lang="en-US" dirty="0">
              <a:ea typeface="Cambria"/>
            </a:endParaRPr>
          </a:p>
        </p:txBody>
      </p:sp>
      <p:sp>
        <p:nvSpPr>
          <p:cNvPr id="6" name="Subtitle 2">
            <a:extLst>
              <a:ext uri="{FF2B5EF4-FFF2-40B4-BE49-F238E27FC236}">
                <a16:creationId xmlns:a16="http://schemas.microsoft.com/office/drawing/2014/main" id="{629E10E0-BAC0-3486-3C0C-B235B9206ABD}"/>
              </a:ext>
            </a:extLst>
          </p:cNvPr>
          <p:cNvSpPr txBox="1">
            <a:spLocks/>
          </p:cNvSpPr>
          <p:nvPr/>
        </p:nvSpPr>
        <p:spPr>
          <a:xfrm>
            <a:off x="1520822" y="5096464"/>
            <a:ext cx="6173790" cy="84713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9pPr>
          </a:lstStyle>
          <a:p>
            <a:pPr algn="ctr"/>
            <a:r>
              <a:rPr lang="en-US" dirty="0"/>
              <a:t>Principal: Tiffaney Mikell</a:t>
            </a:r>
          </a:p>
          <a:p>
            <a:r>
              <a:rPr lang="en-US" dirty="0"/>
              <a:t>Assistant Principal: Temeka Lewis  </a:t>
            </a:r>
            <a:endParaRPr lang="en-US" dirty="0">
              <a:ea typeface="Cambria"/>
            </a:endParaRP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Agenda</a:t>
            </a:r>
          </a:p>
        </p:txBody>
      </p:sp>
      <p:sp>
        <p:nvSpPr>
          <p:cNvPr id="14" name="Content Placeholder 13"/>
          <p:cNvSpPr>
            <a:spLocks noGrp="1"/>
          </p:cNvSpPr>
          <p:nvPr>
            <p:ph idx="1"/>
          </p:nvPr>
        </p:nvSpPr>
        <p:spPr>
          <a:xfrm>
            <a:off x="1522413" y="1981200"/>
            <a:ext cx="9829799" cy="4187825"/>
          </a:xfrm>
        </p:spPr>
        <p:txBody>
          <a:bodyPr vert="horz" lIns="91440" tIns="45720" rIns="91440" bIns="45720" rtlCol="0" anchor="t">
            <a:normAutofit/>
          </a:bodyPr>
          <a:lstStyle/>
          <a:p>
            <a:pPr marL="223520" indent="-223520"/>
            <a:r>
              <a:rPr lang="en-US" dirty="0"/>
              <a:t>What is Title I?</a:t>
            </a:r>
          </a:p>
          <a:p>
            <a:pPr marL="223520" indent="-223520"/>
            <a:r>
              <a:rPr lang="en-US" dirty="0"/>
              <a:t>Parent &amp; Family Engagement Plan</a:t>
            </a:r>
            <a:endParaRPr lang="en-US" dirty="0">
              <a:ea typeface="Cambria"/>
            </a:endParaRPr>
          </a:p>
          <a:p>
            <a:pPr marL="223520" indent="-223520"/>
            <a:r>
              <a:rPr lang="en-US" dirty="0"/>
              <a:t>Parent-School Compact</a:t>
            </a:r>
            <a:endParaRPr lang="en-US" dirty="0">
              <a:ea typeface="Cambria"/>
            </a:endParaRPr>
          </a:p>
          <a:p>
            <a:pPr marL="223520" indent="-223520"/>
            <a:r>
              <a:rPr lang="en-US" dirty="0"/>
              <a:t>School Achievement Data</a:t>
            </a:r>
            <a:endParaRPr lang="en-US" dirty="0">
              <a:ea typeface="Cambria"/>
            </a:endParaRPr>
          </a:p>
          <a:p>
            <a:pPr marL="223520" indent="-223520"/>
            <a:r>
              <a:rPr lang="en-US" dirty="0"/>
              <a:t>Title I Funds/Involvement </a:t>
            </a:r>
          </a:p>
          <a:p>
            <a:pPr marL="223520" indent="-223520"/>
            <a:r>
              <a:rPr lang="en-US" dirty="0"/>
              <a:t>Important Dates/Feedback </a:t>
            </a:r>
          </a:p>
          <a:p>
            <a:pPr marL="223520" indent="-223520"/>
            <a:endParaRPr lang="en-US" dirty="0">
              <a:ea typeface="Cambria"/>
            </a:endParaRP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084B1-B12F-E4C2-5A60-28D5C1345A6B}"/>
              </a:ext>
            </a:extLst>
          </p:cNvPr>
          <p:cNvSpPr>
            <a:spLocks noGrp="1"/>
          </p:cNvSpPr>
          <p:nvPr>
            <p:ph type="title"/>
          </p:nvPr>
        </p:nvSpPr>
        <p:spPr/>
        <p:txBody>
          <a:bodyPr/>
          <a:lstStyle/>
          <a:p>
            <a:r>
              <a:rPr lang="en-US" dirty="0"/>
              <a:t>What is Title I?</a:t>
            </a:r>
          </a:p>
        </p:txBody>
      </p:sp>
      <p:pic>
        <p:nvPicPr>
          <p:cNvPr id="10" name="Picture 9">
            <a:extLst>
              <a:ext uri="{FF2B5EF4-FFF2-40B4-BE49-F238E27FC236}">
                <a16:creationId xmlns:a16="http://schemas.microsoft.com/office/drawing/2014/main" id="{695F32A5-8396-ED87-723C-43D994A2CB99}"/>
              </a:ext>
            </a:extLst>
          </p:cNvPr>
          <p:cNvPicPr>
            <a:picLocks noChangeAspect="1"/>
          </p:cNvPicPr>
          <p:nvPr/>
        </p:nvPicPr>
        <p:blipFill>
          <a:blip r:embed="rId2"/>
          <a:stretch>
            <a:fillRect/>
          </a:stretch>
        </p:blipFill>
        <p:spPr>
          <a:xfrm>
            <a:off x="6246812" y="2438400"/>
            <a:ext cx="4495800" cy="3762375"/>
          </a:xfrm>
          <a:prstGeom prst="rect">
            <a:avLst/>
          </a:prstGeom>
        </p:spPr>
      </p:pic>
      <p:pic>
        <p:nvPicPr>
          <p:cNvPr id="15" name="Content Placeholder 14">
            <a:extLst>
              <a:ext uri="{FF2B5EF4-FFF2-40B4-BE49-F238E27FC236}">
                <a16:creationId xmlns:a16="http://schemas.microsoft.com/office/drawing/2014/main" id="{C8B9C14E-F037-DC21-6DF6-CDB1F689E044}"/>
              </a:ext>
            </a:extLst>
          </p:cNvPr>
          <p:cNvPicPr>
            <a:picLocks noGrp="1" noChangeAspect="1"/>
          </p:cNvPicPr>
          <p:nvPr>
            <p:ph idx="1"/>
          </p:nvPr>
        </p:nvPicPr>
        <p:blipFill>
          <a:blip r:embed="rId3"/>
          <a:stretch>
            <a:fillRect/>
          </a:stretch>
        </p:blipFill>
        <p:spPr>
          <a:xfrm>
            <a:off x="1598611" y="2438400"/>
            <a:ext cx="4378207" cy="3505200"/>
          </a:xfrm>
        </p:spPr>
      </p:pic>
    </p:spTree>
    <p:extLst>
      <p:ext uri="{BB962C8B-B14F-4D97-AF65-F5344CB8AC3E}">
        <p14:creationId xmlns:p14="http://schemas.microsoft.com/office/powerpoint/2010/main" val="18655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Frost Elementary </a:t>
            </a:r>
            <a:br>
              <a:rPr lang="en-US" dirty="0"/>
            </a:br>
            <a:r>
              <a:rPr lang="en-US" dirty="0"/>
              <a:t>Parent &amp; Family Engagement Plan</a:t>
            </a:r>
          </a:p>
        </p:txBody>
      </p:sp>
      <p:sp>
        <p:nvSpPr>
          <p:cNvPr id="8" name="Content Placeholder 7">
            <a:extLst>
              <a:ext uri="{FF2B5EF4-FFF2-40B4-BE49-F238E27FC236}">
                <a16:creationId xmlns:a16="http://schemas.microsoft.com/office/drawing/2014/main" id="{5BFAF2F6-B30D-3386-AE7C-8C2A4F45A0C1}"/>
              </a:ext>
            </a:extLst>
          </p:cNvPr>
          <p:cNvSpPr>
            <a:spLocks noGrp="1"/>
          </p:cNvSpPr>
          <p:nvPr>
            <p:ph sz="half" idx="1"/>
          </p:nvPr>
        </p:nvSpPr>
        <p:spPr>
          <a:xfrm>
            <a:off x="1488167" y="1984248"/>
            <a:ext cx="9864043" cy="2816352"/>
          </a:xfrm>
        </p:spPr>
        <p:txBody>
          <a:bodyPr/>
          <a:lstStyle/>
          <a:p>
            <a:r>
              <a:rPr lang="en-US" dirty="0"/>
              <a:t>Every Title I school, in collaboration with parents, must develop a school parent involvement plan. </a:t>
            </a:r>
          </a:p>
          <a:p>
            <a:pPr lvl="1"/>
            <a:r>
              <a:rPr lang="en-US" dirty="0"/>
              <a:t>The plan describes how the school will engage the families in an organized, ongoing, and timely way in the planning, review and improvement of the Title I program at the school. </a:t>
            </a:r>
          </a:p>
          <a:p>
            <a:pPr marL="530352" lvl="1" indent="0">
              <a:buNone/>
            </a:pPr>
            <a:endParaRPr lang="en-US" dirty="0"/>
          </a:p>
          <a:p>
            <a:pPr lvl="1"/>
            <a:r>
              <a:rPr lang="en-US" dirty="0"/>
              <a:t> A copy of the plan is on the school’s website, in the Parent Information Notebook in the front office and available on our school website for viewing. </a:t>
            </a:r>
          </a:p>
        </p:txBody>
      </p:sp>
      <p:pic>
        <p:nvPicPr>
          <p:cNvPr id="10" name="Picture 9" descr="People working on ideas">
            <a:extLst>
              <a:ext uri="{FF2B5EF4-FFF2-40B4-BE49-F238E27FC236}">
                <a16:creationId xmlns:a16="http://schemas.microsoft.com/office/drawing/2014/main" id="{A23C7558-D656-FF04-D301-E95CDC2A0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724400"/>
            <a:ext cx="2793761" cy="1827939"/>
          </a:xfrm>
          <a:prstGeom prst="rect">
            <a:avLst/>
          </a:prstGeom>
        </p:spPr>
      </p:pic>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School Compact</a:t>
            </a:r>
          </a:p>
        </p:txBody>
      </p:sp>
      <p:sp>
        <p:nvSpPr>
          <p:cNvPr id="3" name="Content Placeholder 2"/>
          <p:cNvSpPr>
            <a:spLocks noGrp="1"/>
          </p:cNvSpPr>
          <p:nvPr>
            <p:ph sz="half" idx="1"/>
          </p:nvPr>
        </p:nvSpPr>
        <p:spPr>
          <a:xfrm>
            <a:off x="1488168" y="1828800"/>
            <a:ext cx="9864043" cy="2438400"/>
          </a:xfrm>
        </p:spPr>
        <p:txBody>
          <a:bodyPr>
            <a:normAutofit/>
          </a:bodyPr>
          <a:lstStyle/>
          <a:p>
            <a:pPr marL="0" indent="0">
              <a:buNone/>
            </a:pPr>
            <a:r>
              <a:rPr lang="en-US" sz="2400" dirty="0"/>
              <a:t>A written agreement that outlines how the parents, the entire staff and the students will share the responsibility for improved student academic achievement, as well as describes how the school and parents will build and develop a partnership that will help children achieve the state’s high standards.</a:t>
            </a:r>
          </a:p>
          <a:p>
            <a:pPr marL="0" indent="0" algn="ctr">
              <a:buNone/>
            </a:pPr>
            <a:r>
              <a:rPr lang="en-US" sz="2400" b="1" dirty="0">
                <a:highlight>
                  <a:srgbClr val="FFFF00"/>
                </a:highlight>
              </a:rPr>
              <a:t>(Was sent home in the first day packets)</a:t>
            </a:r>
          </a:p>
        </p:txBody>
      </p:sp>
      <p:pic>
        <p:nvPicPr>
          <p:cNvPr id="8" name="Picture 7" descr="Pen placed on top of a signature line">
            <a:extLst>
              <a:ext uri="{FF2B5EF4-FFF2-40B4-BE49-F238E27FC236}">
                <a16:creationId xmlns:a16="http://schemas.microsoft.com/office/drawing/2014/main" id="{C06BC8DC-9EDD-3B86-B606-F89DD982DB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412" y="4419600"/>
            <a:ext cx="3315645" cy="2210024"/>
          </a:xfrm>
          <a:prstGeom prst="rect">
            <a:avLst/>
          </a:prstGeom>
        </p:spPr>
      </p:pic>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Achievement Data</a:t>
            </a:r>
          </a:p>
        </p:txBody>
      </p:sp>
      <p:sp>
        <p:nvSpPr>
          <p:cNvPr id="4" name="Content Placeholder 3">
            <a:extLst>
              <a:ext uri="{FF2B5EF4-FFF2-40B4-BE49-F238E27FC236}">
                <a16:creationId xmlns:a16="http://schemas.microsoft.com/office/drawing/2014/main" id="{FC9F1874-A625-4AD6-A8C4-CB49DD2B7CD6}"/>
              </a:ext>
            </a:extLst>
          </p:cNvPr>
          <p:cNvSpPr txBox="1">
            <a:spLocks/>
          </p:cNvSpPr>
          <p:nvPr/>
        </p:nvSpPr>
        <p:spPr>
          <a:xfrm>
            <a:off x="1446212" y="1828800"/>
            <a:ext cx="10439400" cy="2514600"/>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223520" indent="-223520"/>
            <a:r>
              <a:rPr lang="en-US" dirty="0"/>
              <a:t>2021-2022 FSA Proficiency Data </a:t>
            </a:r>
          </a:p>
          <a:p>
            <a:pPr marL="1033145" lvl="4" indent="-223520"/>
            <a:r>
              <a:rPr lang="en-US" dirty="0"/>
              <a:t>46% of students in Grades 3-5 were proficient in ELA</a:t>
            </a:r>
          </a:p>
          <a:p>
            <a:pPr marL="1033145" lvl="4" indent="-223520"/>
            <a:r>
              <a:rPr lang="en-US" dirty="0"/>
              <a:t>47% of students in Grades 3-5 were proficient in Math  </a:t>
            </a:r>
          </a:p>
          <a:p>
            <a:pPr marL="1033145" lvl="4" indent="-223520"/>
            <a:r>
              <a:rPr lang="en-US" dirty="0"/>
              <a:t>43% of students in Grade 5 were proficient in Science</a:t>
            </a:r>
          </a:p>
          <a:p>
            <a:pPr marL="1033145" lvl="4" indent="-223520"/>
            <a:endParaRPr lang="en-US" dirty="0"/>
          </a:p>
        </p:txBody>
      </p:sp>
      <p:sp>
        <p:nvSpPr>
          <p:cNvPr id="5" name="Content Placeholder 3">
            <a:extLst>
              <a:ext uri="{FF2B5EF4-FFF2-40B4-BE49-F238E27FC236}">
                <a16:creationId xmlns:a16="http://schemas.microsoft.com/office/drawing/2014/main" id="{15E554A1-C09D-3745-6225-071ED691624F}"/>
              </a:ext>
            </a:extLst>
          </p:cNvPr>
          <p:cNvSpPr txBox="1">
            <a:spLocks/>
          </p:cNvSpPr>
          <p:nvPr/>
        </p:nvSpPr>
        <p:spPr>
          <a:xfrm>
            <a:off x="1522413" y="4724400"/>
            <a:ext cx="10439400" cy="685800"/>
          </a:xfrm>
          <a:prstGeom prst="rect">
            <a:avLst/>
          </a:prstGeom>
        </p:spPr>
        <p:txBody>
          <a:bodyPr vert="horz" lIns="91440" tIns="45720" rIns="91440" bIns="45720" rtlCol="0" anchor="t">
            <a:no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809625" lvl="4" indent="0">
              <a:buNone/>
            </a:pPr>
            <a:r>
              <a:rPr lang="en-US" sz="2800" b="1" dirty="0"/>
              <a:t>Frost Elementary 2021-2022 School Grade was a C</a:t>
            </a:r>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 Funds in Our School</a:t>
            </a:r>
          </a:p>
        </p:txBody>
      </p:sp>
      <p:sp>
        <p:nvSpPr>
          <p:cNvPr id="4" name="Content Placeholder 3">
            <a:extLst>
              <a:ext uri="{FF2B5EF4-FFF2-40B4-BE49-F238E27FC236}">
                <a16:creationId xmlns:a16="http://schemas.microsoft.com/office/drawing/2014/main" id="{DA8E1297-381D-245F-9A31-77F2DDDA5FA8}"/>
              </a:ext>
            </a:extLst>
          </p:cNvPr>
          <p:cNvSpPr>
            <a:spLocks noGrp="1"/>
          </p:cNvSpPr>
          <p:nvPr>
            <p:ph sz="half" idx="2"/>
          </p:nvPr>
        </p:nvSpPr>
        <p:spPr>
          <a:xfrm>
            <a:off x="1446212" y="1828800"/>
            <a:ext cx="9905999" cy="2514600"/>
          </a:xfrm>
        </p:spPr>
        <p:txBody>
          <a:bodyPr vert="horz" lIns="91440" tIns="45720" rIns="91440" bIns="45720" rtlCol="0" anchor="t">
            <a:normAutofit/>
          </a:bodyPr>
          <a:lstStyle/>
          <a:p>
            <a:pPr marL="223520" indent="-223520"/>
            <a:r>
              <a:rPr lang="en-US" dirty="0"/>
              <a:t>Program Funds</a:t>
            </a:r>
          </a:p>
          <a:p>
            <a:pPr lvl="1"/>
            <a:r>
              <a:rPr lang="en-US" dirty="0"/>
              <a:t>Resource Teachers</a:t>
            </a:r>
          </a:p>
          <a:p>
            <a:pPr lvl="1"/>
            <a:r>
              <a:rPr lang="en-US" dirty="0"/>
              <a:t>Materials</a:t>
            </a:r>
          </a:p>
          <a:p>
            <a:pPr lvl="1"/>
            <a:r>
              <a:rPr lang="en-US" dirty="0"/>
              <a:t>Curriculum</a:t>
            </a:r>
          </a:p>
          <a:p>
            <a:pPr lvl="1"/>
            <a:r>
              <a:rPr lang="en-US" dirty="0"/>
              <a:t>Technology </a:t>
            </a:r>
          </a:p>
          <a:p>
            <a:pPr marL="0" indent="0">
              <a:buNone/>
            </a:pPr>
            <a:endParaRPr lang="en-US" dirty="0">
              <a:ea typeface="Cambria"/>
            </a:endParaRPr>
          </a:p>
        </p:txBody>
      </p:sp>
      <p:sp>
        <p:nvSpPr>
          <p:cNvPr id="6" name="Title 1">
            <a:extLst>
              <a:ext uri="{FF2B5EF4-FFF2-40B4-BE49-F238E27FC236}">
                <a16:creationId xmlns:a16="http://schemas.microsoft.com/office/drawing/2014/main" id="{8EB5DA79-674E-F6E8-367F-F841414F6931}"/>
              </a:ext>
            </a:extLst>
          </p:cNvPr>
          <p:cNvSpPr txBox="1">
            <a:spLocks/>
          </p:cNvSpPr>
          <p:nvPr/>
        </p:nvSpPr>
        <p:spPr>
          <a:xfrm>
            <a:off x="1446212" y="3461426"/>
            <a:ext cx="9829798"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US" dirty="0"/>
              <a:t>How Can You Help Decide How Funds are Spent?</a:t>
            </a:r>
          </a:p>
        </p:txBody>
      </p:sp>
      <p:sp>
        <p:nvSpPr>
          <p:cNvPr id="9" name="Content Placeholder 3">
            <a:extLst>
              <a:ext uri="{FF2B5EF4-FFF2-40B4-BE49-F238E27FC236}">
                <a16:creationId xmlns:a16="http://schemas.microsoft.com/office/drawing/2014/main" id="{6E923693-38E3-3281-5166-424A6A1A9192}"/>
              </a:ext>
            </a:extLst>
          </p:cNvPr>
          <p:cNvSpPr txBox="1">
            <a:spLocks/>
          </p:cNvSpPr>
          <p:nvPr/>
        </p:nvSpPr>
        <p:spPr>
          <a:xfrm>
            <a:off x="1751012" y="4922196"/>
            <a:ext cx="9905999" cy="1391056"/>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sz="2000" dirty="0"/>
              <a:t>Project Application Survey</a:t>
            </a:r>
          </a:p>
          <a:p>
            <a:r>
              <a:rPr lang="en-US" sz="2000" dirty="0"/>
              <a:t>Join SAC</a:t>
            </a:r>
          </a:p>
          <a:p>
            <a:pPr marL="0" indent="0">
              <a:buFont typeface="Arial" pitchFamily="34" charset="0"/>
              <a:buNone/>
            </a:pPr>
            <a:endParaRPr lang="en-US" dirty="0">
              <a:ea typeface="Cambria"/>
            </a:endParaRPr>
          </a:p>
        </p:txBody>
      </p:sp>
    </p:spTree>
    <p:extLst>
      <p:ext uri="{BB962C8B-B14F-4D97-AF65-F5344CB8AC3E}">
        <p14:creationId xmlns:p14="http://schemas.microsoft.com/office/powerpoint/2010/main" val="37951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a:t>
            </a:r>
            <a:endParaRPr lang="en-US" dirty="0">
              <a:solidFill>
                <a:srgbClr val="FF0000"/>
              </a:solidFill>
            </a:endParaRPr>
          </a:p>
        </p:txBody>
      </p:sp>
      <p:sp>
        <p:nvSpPr>
          <p:cNvPr id="4" name="Content Placeholder 3">
            <a:extLst>
              <a:ext uri="{FF2B5EF4-FFF2-40B4-BE49-F238E27FC236}">
                <a16:creationId xmlns:a16="http://schemas.microsoft.com/office/drawing/2014/main" id="{DA8E1297-381D-245F-9A31-77F2DDDA5FA8}"/>
              </a:ext>
            </a:extLst>
          </p:cNvPr>
          <p:cNvSpPr>
            <a:spLocks noGrp="1"/>
          </p:cNvSpPr>
          <p:nvPr>
            <p:ph sz="half" idx="2"/>
          </p:nvPr>
        </p:nvSpPr>
        <p:spPr>
          <a:xfrm>
            <a:off x="1435099" y="2133601"/>
            <a:ext cx="9905999" cy="1066800"/>
          </a:xfrm>
        </p:spPr>
        <p:txBody>
          <a:bodyPr>
            <a:normAutofit/>
          </a:bodyPr>
          <a:lstStyle/>
          <a:p>
            <a:r>
              <a:rPr lang="en-US" dirty="0">
                <a:hlinkClick r:id="rId2"/>
              </a:rPr>
              <a:t>2022-2023 School Event Calendar.pdf</a:t>
            </a:r>
            <a:endParaRPr lang="en-US" dirty="0"/>
          </a:p>
        </p:txBody>
      </p:sp>
      <p:sp>
        <p:nvSpPr>
          <p:cNvPr id="3" name="Title 1">
            <a:extLst>
              <a:ext uri="{FF2B5EF4-FFF2-40B4-BE49-F238E27FC236}">
                <a16:creationId xmlns:a16="http://schemas.microsoft.com/office/drawing/2014/main" id="{FD03ACD9-9F43-4DB6-3DA2-A0C356D8F044}"/>
              </a:ext>
            </a:extLst>
          </p:cNvPr>
          <p:cNvSpPr txBox="1">
            <a:spLocks/>
          </p:cNvSpPr>
          <p:nvPr/>
        </p:nvSpPr>
        <p:spPr>
          <a:xfrm>
            <a:off x="1535416" y="2895600"/>
            <a:ext cx="9829798"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US" dirty="0"/>
              <a:t>We Value Your Feedback</a:t>
            </a:r>
            <a:endParaRPr lang="en-US" dirty="0">
              <a:solidFill>
                <a:srgbClr val="FF0000"/>
              </a:solidFill>
            </a:endParaRPr>
          </a:p>
        </p:txBody>
      </p:sp>
      <p:sp>
        <p:nvSpPr>
          <p:cNvPr id="5" name="Content Placeholder 3">
            <a:extLst>
              <a:ext uri="{FF2B5EF4-FFF2-40B4-BE49-F238E27FC236}">
                <a16:creationId xmlns:a16="http://schemas.microsoft.com/office/drawing/2014/main" id="{5C0617B2-9FFA-5FA8-209B-64A7D04A9A00}"/>
              </a:ext>
            </a:extLst>
          </p:cNvPr>
          <p:cNvSpPr txBox="1">
            <a:spLocks/>
          </p:cNvSpPr>
          <p:nvPr/>
        </p:nvSpPr>
        <p:spPr>
          <a:xfrm>
            <a:off x="1459215" y="4518499"/>
            <a:ext cx="9905999" cy="1066800"/>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dirty="0"/>
              <a:t>Please complete 2022-203 Title 1 Project Application Stakeholder Survey being sent home with students</a:t>
            </a:r>
          </a:p>
          <a:p>
            <a:r>
              <a:rPr lang="en-US" dirty="0"/>
              <a:t>Please complete any Survey sent home via school links</a:t>
            </a:r>
          </a:p>
        </p:txBody>
      </p:sp>
    </p:spTree>
    <p:extLst>
      <p:ext uri="{BB962C8B-B14F-4D97-AF65-F5344CB8AC3E}">
        <p14:creationId xmlns:p14="http://schemas.microsoft.com/office/powerpoint/2010/main" val="258255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1835046BFFEF4AADA08CFB7CBEB74F" ma:contentTypeVersion="6" ma:contentTypeDescription="Create a new document." ma:contentTypeScope="" ma:versionID="53b76283c2dfc321c954069353494139">
  <xsd:schema xmlns:xsd="http://www.w3.org/2001/XMLSchema" xmlns:xs="http://www.w3.org/2001/XMLSchema" xmlns:p="http://schemas.microsoft.com/office/2006/metadata/properties" xmlns:ns2="b8cd784a-907d-41c4-8068-2e00be5816d0" xmlns:ns3="29e3b8a6-187c-40bc-aa6c-58d38471b92e" targetNamespace="http://schemas.microsoft.com/office/2006/metadata/properties" ma:root="true" ma:fieldsID="fb4808e50d8a91e82cd280d38f301b72" ns2:_="" ns3:_="">
    <xsd:import namespace="b8cd784a-907d-41c4-8068-2e00be5816d0"/>
    <xsd:import namespace="29e3b8a6-187c-40bc-aa6c-58d38471b9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d784a-907d-41c4-8068-2e00be581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3b8a6-187c-40bc-aa6c-58d38471b9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9341F-1CF7-41CB-A4B9-201D90EC8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d784a-907d-41c4-8068-2e00be5816d0"/>
    <ds:schemaRef ds:uri="29e3b8a6-187c-40bc-aa6c-58d38471b9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FCB0CA-F809-47CB-AF1F-4FD3F0BF76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1554</TotalTime>
  <Words>314</Words>
  <Application>Microsoft Office PowerPoint</Application>
  <PresentationFormat>Custom</PresentationFormat>
  <Paragraphs>41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Currency Symbols 16x9</vt:lpstr>
      <vt:lpstr>2022-2023 Annual Title I Meeting</vt:lpstr>
      <vt:lpstr>Agenda</vt:lpstr>
      <vt:lpstr>What is Title I?</vt:lpstr>
      <vt:lpstr>Frost Elementary  Parent &amp; Family Engagement Plan</vt:lpstr>
      <vt:lpstr>School Compact</vt:lpstr>
      <vt:lpstr>School Achievement Data</vt:lpstr>
      <vt:lpstr>Title I Funds in Our School</vt:lpstr>
      <vt:lpstr>Important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Annual Title I Meeting</dc:title>
  <dc:creator>Mercedes Brown</dc:creator>
  <cp:lastModifiedBy>Nadia Hallock</cp:lastModifiedBy>
  <cp:revision>44</cp:revision>
  <dcterms:created xsi:type="dcterms:W3CDTF">2022-05-18T18:47:50Z</dcterms:created>
  <dcterms:modified xsi:type="dcterms:W3CDTF">2022-10-07T12:59:56Z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