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23B_F07C75AF.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14_FDC0DBE2.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comments/modernComment_237_AC726C34.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220_AABE5F94.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59" r:id="rId4"/>
    <p:sldMasterId id="2147483679" r:id="rId5"/>
    <p:sldMasterId id="2147483693" r:id="rId6"/>
    <p:sldMasterId id="2147483704" r:id="rId7"/>
  </p:sldMasterIdLst>
  <p:notesMasterIdLst>
    <p:notesMasterId r:id="rId57"/>
  </p:notesMasterIdLst>
  <p:sldIdLst>
    <p:sldId id="269" r:id="rId8"/>
    <p:sldId id="572" r:id="rId9"/>
    <p:sldId id="258" r:id="rId10"/>
    <p:sldId id="542" r:id="rId11"/>
    <p:sldId id="291" r:id="rId12"/>
    <p:sldId id="561" r:id="rId13"/>
    <p:sldId id="394" r:id="rId14"/>
    <p:sldId id="540" r:id="rId15"/>
    <p:sldId id="539" r:id="rId16"/>
    <p:sldId id="443" r:id="rId17"/>
    <p:sldId id="541" r:id="rId18"/>
    <p:sldId id="571" r:id="rId19"/>
    <p:sldId id="274" r:id="rId20"/>
    <p:sldId id="275" r:id="rId21"/>
    <p:sldId id="289" r:id="rId22"/>
    <p:sldId id="290" r:id="rId23"/>
    <p:sldId id="563" r:id="rId24"/>
    <p:sldId id="562" r:id="rId25"/>
    <p:sldId id="276" r:id="rId26"/>
    <p:sldId id="564" r:id="rId27"/>
    <p:sldId id="565" r:id="rId28"/>
    <p:sldId id="566" r:id="rId29"/>
    <p:sldId id="279" r:id="rId30"/>
    <p:sldId id="567" r:id="rId31"/>
    <p:sldId id="280" r:id="rId32"/>
    <p:sldId id="544" r:id="rId33"/>
    <p:sldId id="545" r:id="rId34"/>
    <p:sldId id="543" r:id="rId35"/>
    <p:sldId id="568" r:id="rId36"/>
    <p:sldId id="551" r:id="rId37"/>
    <p:sldId id="552" r:id="rId38"/>
    <p:sldId id="436" r:id="rId39"/>
    <p:sldId id="557" r:id="rId40"/>
    <p:sldId id="553" r:id="rId41"/>
    <p:sldId id="560" r:id="rId42"/>
    <p:sldId id="559" r:id="rId43"/>
    <p:sldId id="554" r:id="rId44"/>
    <p:sldId id="555" r:id="rId45"/>
    <p:sldId id="584" r:id="rId46"/>
    <p:sldId id="277" r:id="rId47"/>
    <p:sldId id="569" r:id="rId48"/>
    <p:sldId id="578" r:id="rId49"/>
    <p:sldId id="580" r:id="rId50"/>
    <p:sldId id="581" r:id="rId51"/>
    <p:sldId id="582" r:id="rId52"/>
    <p:sldId id="570" r:id="rId53"/>
    <p:sldId id="574" r:id="rId54"/>
    <p:sldId id="573" r:id="rId55"/>
    <p:sldId id="271" r:id="rId56"/>
  </p:sldIdLst>
  <p:sldSz cx="12192000" cy="6858000"/>
  <p:notesSz cx="7102475" cy="9388475"/>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orient="horz" pos="1344" userDrawn="1">
          <p15:clr>
            <a:srgbClr val="A4A3A4"/>
          </p15:clr>
        </p15:guide>
        <p15:guide id="3" orient="horz" pos="1392" userDrawn="1">
          <p15:clr>
            <a:srgbClr val="A4A3A4"/>
          </p15:clr>
        </p15:guide>
        <p15:guide id="4" orient="horz" pos="3856" userDrawn="1">
          <p15:clr>
            <a:srgbClr val="A4A3A4"/>
          </p15:clr>
        </p15:guide>
        <p15:guide id="5" pos="3840" userDrawn="1">
          <p15:clr>
            <a:srgbClr val="A4A3A4"/>
          </p15:clr>
        </p15:guide>
        <p15:guide id="6" pos="10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0EC318-CCE0-8914-7D8E-4C7DDF47C982}" name="Jen Merriman" initials="JM" userId="S::jen.merriman@ibo.org::02bbf37a-1aa2-4716-aece-f01399fc1c83" providerId="AD"/>
  <p188:author id="{C9C9B351-38F9-1D6A-CDFB-F178C81A3BA3}" name="Emily Vanderkamp" initials="EV" userId="S::emily.vanderkamp@ibo.org::a2044947-ea33-44ff-9936-b5a8153e0359" providerId="AD"/>
  <p188:author id="{AA83C08A-9869-4DC0-03A6-C841828EDF97}" name="Jarrett Stuart" initials="JS" userId="S::jarrett.stuart@ibo.org::83c90e8f-e64f-4745-87d0-63cbea76032c" providerId="AD"/>
  <p188:author id="{096C4297-D7F3-B021-7FF7-A138546EB3AC}" name="Ellen Sawtell" initials="ES" userId="S::ellen.sawtell@ibo.org::33ff2fb1-9598-4cea-bf08-cf5da12f3434" providerId="AD"/>
  <p188:author id="{B340F2FC-8C6D-C5A1-7704-2558917AFA4D}" name="David Weiss" initials="DW" userId="S::david.weiss@ibo.org::44692a22-f723-480a-8c50-d76e059cc8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A8C"/>
    <a:srgbClr val="15B5EA"/>
    <a:srgbClr val="4974BB"/>
    <a:srgbClr val="4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2A710-CE70-4786-A6FC-FD7FAA5D6CE1}" v="338" dt="2024-07-23T16:14:48.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34" autoAdjust="0"/>
  </p:normalViewPr>
  <p:slideViewPr>
    <p:cSldViewPr snapToGrid="0">
      <p:cViewPr varScale="1">
        <p:scale>
          <a:sx n="43" d="100"/>
          <a:sy n="43" d="100"/>
        </p:scale>
        <p:origin x="1484" y="40"/>
      </p:cViewPr>
      <p:guideLst>
        <p:guide orient="horz" pos="731"/>
        <p:guide orient="horz" pos="1344"/>
        <p:guide orient="horz" pos="1392"/>
        <p:guide orient="horz" pos="3856"/>
        <p:guide pos="3840"/>
        <p:guide pos="10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microsoft.com/office/2018/10/relationships/authors" Target="author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3.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Students</c:v>
                </c:pt>
              </c:strCache>
            </c:strRef>
          </c:tx>
          <c:spPr>
            <a:solidFill>
              <a:schemeClr val="accent1"/>
            </a:solidFill>
            <a:ln>
              <a:noFill/>
            </a:ln>
            <a:effectLst/>
          </c:spPr>
          <c:invertIfNegative val="0"/>
          <c:dPt>
            <c:idx val="0"/>
            <c:invertIfNegative val="0"/>
            <c:bubble3D val="0"/>
            <c:spPr>
              <a:solidFill>
                <a:srgbClr val="652D88"/>
              </a:solidFill>
              <a:ln>
                <a:noFill/>
              </a:ln>
              <a:effectLst/>
            </c:spPr>
            <c:extLst>
              <c:ext xmlns:c16="http://schemas.microsoft.com/office/drawing/2014/chart" uri="{C3380CC4-5D6E-409C-BE32-E72D297353CC}">
                <c16:uniqueId val="{00000001-B0F8-468A-BB9B-6E6E01BE6DEB}"/>
              </c:ext>
            </c:extLst>
          </c:dPt>
          <c:dPt>
            <c:idx val="1"/>
            <c:invertIfNegative val="0"/>
            <c:bubble3D val="0"/>
            <c:spPr>
              <a:solidFill>
                <a:srgbClr val="04B5CC"/>
              </a:solidFill>
              <a:ln>
                <a:noFill/>
              </a:ln>
              <a:effectLst/>
            </c:spPr>
            <c:extLst>
              <c:ext xmlns:c16="http://schemas.microsoft.com/office/drawing/2014/chart" uri="{C3380CC4-5D6E-409C-BE32-E72D297353CC}">
                <c16:uniqueId val="{00000003-B0F8-468A-BB9B-6E6E01BE6DEB}"/>
              </c:ext>
            </c:extLst>
          </c:dPt>
          <c:dPt>
            <c:idx val="2"/>
            <c:invertIfNegative val="0"/>
            <c:bubble3D val="0"/>
            <c:spPr>
              <a:solidFill>
                <a:srgbClr val="F05233"/>
              </a:solidFill>
              <a:ln>
                <a:noFill/>
              </a:ln>
              <a:effectLst/>
            </c:spPr>
            <c:extLst>
              <c:ext xmlns:c16="http://schemas.microsoft.com/office/drawing/2014/chart" uri="{C3380CC4-5D6E-409C-BE32-E72D297353CC}">
                <c16:uniqueId val="{00000005-B0F8-468A-BB9B-6E6E01BE6DEB}"/>
              </c:ext>
            </c:extLst>
          </c:dPt>
          <c:dPt>
            <c:idx val="3"/>
            <c:invertIfNegative val="0"/>
            <c:bubble3D val="0"/>
            <c:spPr>
              <a:solidFill>
                <a:srgbClr val="FFD300"/>
              </a:solidFill>
              <a:ln>
                <a:noFill/>
              </a:ln>
              <a:effectLst/>
            </c:spPr>
            <c:extLst>
              <c:ext xmlns:c16="http://schemas.microsoft.com/office/drawing/2014/chart" uri="{C3380CC4-5D6E-409C-BE32-E72D297353CC}">
                <c16:uniqueId val="{00000007-B0F8-468A-BB9B-6E6E01BE6DEB}"/>
              </c:ext>
            </c:extLst>
          </c:dPt>
          <c:dLbls>
            <c:dLbl>
              <c:idx val="2"/>
              <c:layout>
                <c:manualLayout>
                  <c:x val="0"/>
                  <c:y val="-6.881802382713509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F8-468A-BB9B-6E6E01BE6DE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CP</c:v>
                </c:pt>
                <c:pt idx="1">
                  <c:v>DP</c:v>
                </c:pt>
                <c:pt idx="2">
                  <c:v>MYP</c:v>
                </c:pt>
                <c:pt idx="3">
                  <c:v>PYP</c:v>
                </c:pt>
              </c:strCache>
            </c:strRef>
          </c:cat>
          <c:val>
            <c:numRef>
              <c:f>Sheet1!$B$2:$B$5</c:f>
              <c:numCache>
                <c:formatCode>#,##0</c:formatCode>
                <c:ptCount val="4"/>
                <c:pt idx="0">
                  <c:v>8458</c:v>
                </c:pt>
                <c:pt idx="1">
                  <c:v>118989</c:v>
                </c:pt>
                <c:pt idx="2">
                  <c:v>375498</c:v>
                </c:pt>
                <c:pt idx="3">
                  <c:v>283140</c:v>
                </c:pt>
              </c:numCache>
            </c:numRef>
          </c:val>
          <c:extLst>
            <c:ext xmlns:c16="http://schemas.microsoft.com/office/drawing/2014/chart" uri="{C3380CC4-5D6E-409C-BE32-E72D297353CC}">
              <c16:uniqueId val="{00000008-B0F8-468A-BB9B-6E6E01BE6DEB}"/>
            </c:ext>
          </c:extLst>
        </c:ser>
        <c:dLbls>
          <c:dLblPos val="outEnd"/>
          <c:showLegendKey val="0"/>
          <c:showVal val="1"/>
          <c:showCatName val="0"/>
          <c:showSerName val="0"/>
          <c:showPercent val="0"/>
          <c:showBubbleSize val="0"/>
        </c:dLbls>
        <c:gapWidth val="50"/>
        <c:axId val="1717144400"/>
        <c:axId val="171714488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Teachers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4"/>
                      <c:pt idx="0">
                        <c:v>CP</c:v>
                      </c:pt>
                      <c:pt idx="1">
                        <c:v>DP</c:v>
                      </c:pt>
                      <c:pt idx="2">
                        <c:v>MYP</c:v>
                      </c:pt>
                      <c:pt idx="3">
                        <c:v>PYP</c:v>
                      </c:pt>
                    </c:strCache>
                  </c:strRef>
                </c:cat>
                <c:val>
                  <c:numRef>
                    <c:extLst>
                      <c:ext uri="{02D57815-91ED-43cb-92C2-25804820EDAC}">
                        <c15:formulaRef>
                          <c15:sqref>Sheet1!$C$2:$C$5</c15:sqref>
                        </c15:formulaRef>
                      </c:ext>
                    </c:extLst>
                    <c:numCache>
                      <c:formatCode>#,##0</c:formatCode>
                      <c:ptCount val="4"/>
                      <c:pt idx="0">
                        <c:v>2289</c:v>
                      </c:pt>
                      <c:pt idx="1">
                        <c:v>15638</c:v>
                      </c:pt>
                      <c:pt idx="2">
                        <c:v>26883</c:v>
                      </c:pt>
                      <c:pt idx="3">
                        <c:v>20276</c:v>
                      </c:pt>
                    </c:numCache>
                  </c:numRef>
                </c:val>
                <c:extLst>
                  <c:ext xmlns:c16="http://schemas.microsoft.com/office/drawing/2014/chart" uri="{C3380CC4-5D6E-409C-BE32-E72D297353CC}">
                    <c16:uniqueId val="{00000009-B0F8-468A-BB9B-6E6E01BE6DEB}"/>
                  </c:ext>
                </c:extLst>
              </c15:ser>
            </c15:filteredBarSeries>
          </c:ext>
        </c:extLst>
      </c:barChart>
      <c:catAx>
        <c:axId val="171714440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17144880"/>
        <c:crosses val="autoZero"/>
        <c:auto val="1"/>
        <c:lblAlgn val="ctr"/>
        <c:lblOffset val="100"/>
        <c:noMultiLvlLbl val="0"/>
      </c:catAx>
      <c:valAx>
        <c:axId val="1717144880"/>
        <c:scaling>
          <c:orientation val="minMax"/>
          <c:max val="420000"/>
          <c:min val="0"/>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717144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a:t>Teachers</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1"/>
          <c:tx>
            <c:strRef>
              <c:f>Sheet1!$C$1</c:f>
              <c:strCache>
                <c:ptCount val="1"/>
                <c:pt idx="0">
                  <c:v>Teachers</c:v>
                </c:pt>
              </c:strCache>
              <c:extLst xmlns:c15="http://schemas.microsoft.com/office/drawing/2012/chart"/>
            </c:strRef>
          </c:tx>
          <c:spPr>
            <a:solidFill>
              <a:schemeClr val="accent2"/>
            </a:solidFill>
            <a:ln>
              <a:noFill/>
            </a:ln>
            <a:effectLst/>
          </c:spPr>
          <c:invertIfNegative val="0"/>
          <c:dPt>
            <c:idx val="0"/>
            <c:invertIfNegative val="0"/>
            <c:bubble3D val="0"/>
            <c:spPr>
              <a:solidFill>
                <a:srgbClr val="652D88"/>
              </a:solidFill>
              <a:ln>
                <a:noFill/>
              </a:ln>
              <a:effectLst/>
            </c:spPr>
            <c:extLst>
              <c:ext xmlns:c16="http://schemas.microsoft.com/office/drawing/2014/chart" uri="{C3380CC4-5D6E-409C-BE32-E72D297353CC}">
                <c16:uniqueId val="{00000001-65CB-4C59-9834-E43C5BCA2FB6}"/>
              </c:ext>
            </c:extLst>
          </c:dPt>
          <c:dPt>
            <c:idx val="1"/>
            <c:invertIfNegative val="0"/>
            <c:bubble3D val="0"/>
            <c:spPr>
              <a:solidFill>
                <a:srgbClr val="04B5CC"/>
              </a:solidFill>
              <a:ln>
                <a:noFill/>
              </a:ln>
              <a:effectLst/>
            </c:spPr>
            <c:extLst>
              <c:ext xmlns:c16="http://schemas.microsoft.com/office/drawing/2014/chart" uri="{C3380CC4-5D6E-409C-BE32-E72D297353CC}">
                <c16:uniqueId val="{00000003-65CB-4C59-9834-E43C5BCA2FB6}"/>
              </c:ext>
            </c:extLst>
          </c:dPt>
          <c:dPt>
            <c:idx val="2"/>
            <c:invertIfNegative val="0"/>
            <c:bubble3D val="0"/>
            <c:spPr>
              <a:solidFill>
                <a:srgbClr val="F05233"/>
              </a:solidFill>
              <a:ln>
                <a:noFill/>
              </a:ln>
              <a:effectLst/>
            </c:spPr>
            <c:extLst>
              <c:ext xmlns:c16="http://schemas.microsoft.com/office/drawing/2014/chart" uri="{C3380CC4-5D6E-409C-BE32-E72D297353CC}">
                <c16:uniqueId val="{00000005-65CB-4C59-9834-E43C5BCA2FB6}"/>
              </c:ext>
            </c:extLst>
          </c:dPt>
          <c:dPt>
            <c:idx val="3"/>
            <c:invertIfNegative val="0"/>
            <c:bubble3D val="0"/>
            <c:spPr>
              <a:solidFill>
                <a:srgbClr val="FFD300"/>
              </a:solidFill>
              <a:ln>
                <a:noFill/>
              </a:ln>
              <a:effectLst/>
            </c:spPr>
            <c:extLst>
              <c:ext xmlns:c16="http://schemas.microsoft.com/office/drawing/2014/chart" uri="{C3380CC4-5D6E-409C-BE32-E72D297353CC}">
                <c16:uniqueId val="{00000007-65CB-4C59-9834-E43C5BCA2FB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CP</c:v>
                </c:pt>
                <c:pt idx="1">
                  <c:v>DP</c:v>
                </c:pt>
                <c:pt idx="2">
                  <c:v>MYP</c:v>
                </c:pt>
                <c:pt idx="3">
                  <c:v>PYP</c:v>
                </c:pt>
              </c:strCache>
              <c:extLst xmlns:c15="http://schemas.microsoft.com/office/drawing/2012/chart"/>
            </c:strRef>
          </c:cat>
          <c:val>
            <c:numRef>
              <c:f>Sheet1!$C$2:$C$5</c:f>
              <c:numCache>
                <c:formatCode>#,##0</c:formatCode>
                <c:ptCount val="4"/>
                <c:pt idx="0">
                  <c:v>2289</c:v>
                </c:pt>
                <c:pt idx="1">
                  <c:v>15638</c:v>
                </c:pt>
                <c:pt idx="2">
                  <c:v>26883</c:v>
                </c:pt>
                <c:pt idx="3">
                  <c:v>20276</c:v>
                </c:pt>
              </c:numCache>
              <c:extLst xmlns:c15="http://schemas.microsoft.com/office/drawing/2012/chart"/>
            </c:numRef>
          </c:val>
          <c:extLst>
            <c:ext xmlns:c16="http://schemas.microsoft.com/office/drawing/2014/chart" uri="{C3380CC4-5D6E-409C-BE32-E72D297353CC}">
              <c16:uniqueId val="{00000008-65CB-4C59-9834-E43C5BCA2FB6}"/>
            </c:ext>
          </c:extLst>
        </c:ser>
        <c:dLbls>
          <c:dLblPos val="outEnd"/>
          <c:showLegendKey val="0"/>
          <c:showVal val="1"/>
          <c:showCatName val="0"/>
          <c:showSerName val="0"/>
          <c:showPercent val="0"/>
          <c:showBubbleSize val="0"/>
        </c:dLbls>
        <c:gapWidth val="50"/>
        <c:axId val="1717144400"/>
        <c:axId val="17171448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Students</c:v>
                      </c:pt>
                    </c:strCache>
                  </c:strRef>
                </c:tx>
                <c:spPr>
                  <a:solidFill>
                    <a:schemeClr val="accent1"/>
                  </a:solidFill>
                  <a:ln>
                    <a:noFill/>
                  </a:ln>
                  <a:effectLst/>
                </c:spPr>
                <c:invertIfNegative val="0"/>
                <c:dPt>
                  <c:idx val="0"/>
                  <c:invertIfNegative val="0"/>
                  <c:bubble3D val="0"/>
                  <c:spPr>
                    <a:solidFill>
                      <a:srgbClr val="652D88"/>
                    </a:solidFill>
                    <a:ln>
                      <a:noFill/>
                    </a:ln>
                    <a:effectLst/>
                  </c:spPr>
                  <c:extLst>
                    <c:ext xmlns:c16="http://schemas.microsoft.com/office/drawing/2014/chart" uri="{C3380CC4-5D6E-409C-BE32-E72D297353CC}">
                      <c16:uniqueId val="{0000000A-65CB-4C59-9834-E43C5BCA2FB6}"/>
                    </c:ext>
                  </c:extLst>
                </c:dPt>
                <c:dPt>
                  <c:idx val="1"/>
                  <c:invertIfNegative val="0"/>
                  <c:bubble3D val="0"/>
                  <c:spPr>
                    <a:solidFill>
                      <a:srgbClr val="04B5CC"/>
                    </a:solidFill>
                    <a:ln>
                      <a:noFill/>
                    </a:ln>
                    <a:effectLst/>
                  </c:spPr>
                  <c:extLst>
                    <c:ext xmlns:c16="http://schemas.microsoft.com/office/drawing/2014/chart" uri="{C3380CC4-5D6E-409C-BE32-E72D297353CC}">
                      <c16:uniqueId val="{0000000C-65CB-4C59-9834-E43C5BCA2FB6}"/>
                    </c:ext>
                  </c:extLst>
                </c:dPt>
                <c:dPt>
                  <c:idx val="2"/>
                  <c:invertIfNegative val="0"/>
                  <c:bubble3D val="0"/>
                  <c:spPr>
                    <a:solidFill>
                      <a:srgbClr val="F05233"/>
                    </a:solidFill>
                    <a:ln>
                      <a:noFill/>
                    </a:ln>
                    <a:effectLst/>
                  </c:spPr>
                  <c:extLst>
                    <c:ext xmlns:c16="http://schemas.microsoft.com/office/drawing/2014/chart" uri="{C3380CC4-5D6E-409C-BE32-E72D297353CC}">
                      <c16:uniqueId val="{0000000E-65CB-4C59-9834-E43C5BCA2FB6}"/>
                    </c:ext>
                  </c:extLst>
                </c:dPt>
                <c:dPt>
                  <c:idx val="3"/>
                  <c:invertIfNegative val="0"/>
                  <c:bubble3D val="0"/>
                  <c:spPr>
                    <a:solidFill>
                      <a:srgbClr val="FFD300"/>
                    </a:solidFill>
                    <a:ln>
                      <a:noFill/>
                    </a:ln>
                    <a:effectLst/>
                  </c:spPr>
                  <c:extLst>
                    <c:ext xmlns:c16="http://schemas.microsoft.com/office/drawing/2014/chart" uri="{C3380CC4-5D6E-409C-BE32-E72D297353CC}">
                      <c16:uniqueId val="{00000010-65CB-4C59-9834-E43C5BCA2FB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4"/>
                      <c:pt idx="0">
                        <c:v>CP</c:v>
                      </c:pt>
                      <c:pt idx="1">
                        <c:v>DP</c:v>
                      </c:pt>
                      <c:pt idx="2">
                        <c:v>MYP</c:v>
                      </c:pt>
                      <c:pt idx="3">
                        <c:v>PYP</c:v>
                      </c:pt>
                    </c:strCache>
                  </c:strRef>
                </c:cat>
                <c:val>
                  <c:numRef>
                    <c:extLst>
                      <c:ext uri="{02D57815-91ED-43cb-92C2-25804820EDAC}">
                        <c15:formulaRef>
                          <c15:sqref>Sheet1!$B$2:$B$5</c15:sqref>
                        </c15:formulaRef>
                      </c:ext>
                    </c:extLst>
                    <c:numCache>
                      <c:formatCode>#,##0</c:formatCode>
                      <c:ptCount val="4"/>
                      <c:pt idx="0">
                        <c:v>8458</c:v>
                      </c:pt>
                      <c:pt idx="1">
                        <c:v>118989</c:v>
                      </c:pt>
                      <c:pt idx="2">
                        <c:v>375498</c:v>
                      </c:pt>
                      <c:pt idx="3">
                        <c:v>283140</c:v>
                      </c:pt>
                    </c:numCache>
                  </c:numRef>
                </c:val>
                <c:extLst>
                  <c:ext xmlns:c16="http://schemas.microsoft.com/office/drawing/2014/chart" uri="{C3380CC4-5D6E-409C-BE32-E72D297353CC}">
                    <c16:uniqueId val="{00000011-65CB-4C59-9834-E43C5BCA2FB6}"/>
                  </c:ext>
                </c:extLst>
              </c15:ser>
            </c15:filteredBarSeries>
          </c:ext>
        </c:extLst>
      </c:barChart>
      <c:catAx>
        <c:axId val="171714440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17144880"/>
        <c:crosses val="autoZero"/>
        <c:auto val="1"/>
        <c:lblAlgn val="ctr"/>
        <c:lblOffset val="100"/>
        <c:noMultiLvlLbl val="0"/>
      </c:catAx>
      <c:valAx>
        <c:axId val="1717144880"/>
        <c:scaling>
          <c:orientation val="minMax"/>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717144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1"/>
          <c:order val="0"/>
          <c:tx>
            <c:strRef>
              <c:f>'[State of IB - graphs.xlsx]Top 30 exams (2)'!$D$1</c:f>
              <c:strCache>
                <c:ptCount val="1"/>
                <c:pt idx="0">
                  <c:v>SL</c:v>
                </c:pt>
              </c:strCache>
            </c:strRef>
          </c:tx>
          <c:spPr>
            <a:solidFill>
              <a:srgbClr val="15B5EA"/>
            </a:solidFill>
            <a:ln>
              <a:noFill/>
            </a:ln>
            <a:effectLst/>
          </c:spPr>
          <c:invertIfNegative val="0"/>
          <c:dLbls>
            <c:delete val="1"/>
          </c:dLbls>
          <c:cat>
            <c:strRef>
              <c:f>'[State of IB - graphs.xlsx]Top 30 exams (2)'!$B$2:$B$11</c:f>
              <c:strCache>
                <c:ptCount val="10"/>
                <c:pt idx="0">
                  <c:v>Physics</c:v>
                </c:pt>
                <c:pt idx="1">
                  <c:v>Environmental systems and societies</c:v>
                </c:pt>
                <c:pt idx="2">
                  <c:v>Psychology</c:v>
                </c:pt>
                <c:pt idx="3">
                  <c:v>Mathematics: analysis and approaches</c:v>
                </c:pt>
                <c:pt idx="4">
                  <c:v>Mathematics: applications and interpretation</c:v>
                </c:pt>
                <c:pt idx="5">
                  <c:v>Biology</c:v>
                </c:pt>
                <c:pt idx="6">
                  <c:v>English A: language and literature</c:v>
                </c:pt>
                <c:pt idx="7">
                  <c:v>Spanish B</c:v>
                </c:pt>
                <c:pt idx="8">
                  <c:v>English A: literature</c:v>
                </c:pt>
                <c:pt idx="9">
                  <c:v>History</c:v>
                </c:pt>
              </c:strCache>
            </c:strRef>
          </c:cat>
          <c:val>
            <c:numRef>
              <c:f>'[State of IB - graphs.xlsx]Top 30 exams (2)'!$D$2:$D$11</c:f>
              <c:numCache>
                <c:formatCode>#,##0</c:formatCode>
                <c:ptCount val="10"/>
                <c:pt idx="0">
                  <c:v>3952</c:v>
                </c:pt>
                <c:pt idx="1">
                  <c:v>7696</c:v>
                </c:pt>
                <c:pt idx="2">
                  <c:v>7176</c:v>
                </c:pt>
                <c:pt idx="3">
                  <c:v>12153</c:v>
                </c:pt>
                <c:pt idx="4">
                  <c:v>17288</c:v>
                </c:pt>
                <c:pt idx="5">
                  <c:v>7184</c:v>
                </c:pt>
                <c:pt idx="6">
                  <c:v>3697</c:v>
                </c:pt>
                <c:pt idx="7">
                  <c:v>16459</c:v>
                </c:pt>
                <c:pt idx="8">
                  <c:v>1676</c:v>
                </c:pt>
                <c:pt idx="9">
                  <c:v>2836</c:v>
                </c:pt>
              </c:numCache>
            </c:numRef>
          </c:val>
          <c:extLst>
            <c:ext xmlns:c16="http://schemas.microsoft.com/office/drawing/2014/chart" uri="{C3380CC4-5D6E-409C-BE32-E72D297353CC}">
              <c16:uniqueId val="{00000000-CED2-4B1C-9EF1-7F5449960FD4}"/>
            </c:ext>
          </c:extLst>
        </c:ser>
        <c:ser>
          <c:idx val="0"/>
          <c:order val="1"/>
          <c:tx>
            <c:strRef>
              <c:f>'[State of IB - graphs.xlsx]Top 30 exams (2)'!$C$1</c:f>
              <c:strCache>
                <c:ptCount val="1"/>
                <c:pt idx="0">
                  <c:v>HL</c:v>
                </c:pt>
              </c:strCache>
            </c:strRef>
          </c:tx>
          <c:spPr>
            <a:solidFill>
              <a:srgbClr val="014A8C"/>
            </a:solidFill>
            <a:ln>
              <a:noFill/>
            </a:ln>
            <a:effectLst/>
          </c:spPr>
          <c:invertIfNegative val="0"/>
          <c:dLbls>
            <c:delete val="1"/>
          </c:dLbls>
          <c:cat>
            <c:strRef>
              <c:f>'[State of IB - graphs.xlsx]Top 30 exams (2)'!$B$2:$B$11</c:f>
              <c:strCache>
                <c:ptCount val="10"/>
                <c:pt idx="0">
                  <c:v>Physics</c:v>
                </c:pt>
                <c:pt idx="1">
                  <c:v>Environmental systems and societies</c:v>
                </c:pt>
                <c:pt idx="2">
                  <c:v>Psychology</c:v>
                </c:pt>
                <c:pt idx="3">
                  <c:v>Mathematics: analysis and approaches</c:v>
                </c:pt>
                <c:pt idx="4">
                  <c:v>Mathematics: applications and interpretation</c:v>
                </c:pt>
                <c:pt idx="5">
                  <c:v>Biology</c:v>
                </c:pt>
                <c:pt idx="6">
                  <c:v>English A: language and literature</c:v>
                </c:pt>
                <c:pt idx="7">
                  <c:v>Spanish B</c:v>
                </c:pt>
                <c:pt idx="8">
                  <c:v>English A: literature</c:v>
                </c:pt>
                <c:pt idx="9">
                  <c:v>History</c:v>
                </c:pt>
              </c:strCache>
            </c:strRef>
          </c:cat>
          <c:val>
            <c:numRef>
              <c:f>'[State of IB - graphs.xlsx]Top 30 exams (2)'!$C$2:$C$11</c:f>
              <c:numCache>
                <c:formatCode>General</c:formatCode>
                <c:ptCount val="10"/>
                <c:pt idx="0" formatCode="#,##0">
                  <c:v>2799</c:v>
                </c:pt>
                <c:pt idx="2" formatCode="#,##0">
                  <c:v>4986</c:v>
                </c:pt>
                <c:pt idx="3" formatCode="#,##0">
                  <c:v>4602</c:v>
                </c:pt>
                <c:pt idx="4" formatCode="#,##0">
                  <c:v>1534</c:v>
                </c:pt>
                <c:pt idx="5" formatCode="#,##0">
                  <c:v>12375</c:v>
                </c:pt>
                <c:pt idx="6" formatCode="#,##0">
                  <c:v>16668</c:v>
                </c:pt>
                <c:pt idx="7" formatCode="#,##0">
                  <c:v>6036</c:v>
                </c:pt>
                <c:pt idx="8" formatCode="#,##0">
                  <c:v>23254</c:v>
                </c:pt>
                <c:pt idx="9" formatCode="#,##0">
                  <c:v>26590</c:v>
                </c:pt>
              </c:numCache>
            </c:numRef>
          </c:val>
          <c:extLst>
            <c:ext xmlns:c16="http://schemas.microsoft.com/office/drawing/2014/chart" uri="{C3380CC4-5D6E-409C-BE32-E72D297353CC}">
              <c16:uniqueId val="{00000001-CED2-4B1C-9EF1-7F5449960FD4}"/>
            </c:ext>
          </c:extLst>
        </c:ser>
        <c:dLbls>
          <c:dLblPos val="ctr"/>
          <c:showLegendKey val="0"/>
          <c:showVal val="1"/>
          <c:showCatName val="0"/>
          <c:showSerName val="0"/>
          <c:showPercent val="0"/>
          <c:showBubbleSize val="0"/>
        </c:dLbls>
        <c:gapWidth val="35"/>
        <c:overlap val="100"/>
        <c:axId val="754412960"/>
        <c:axId val="867564976"/>
      </c:barChart>
      <c:catAx>
        <c:axId val="754412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867564976"/>
        <c:crosses val="autoZero"/>
        <c:auto val="1"/>
        <c:lblAlgn val="ctr"/>
        <c:lblOffset val="100"/>
        <c:noMultiLvlLbl val="0"/>
      </c:catAx>
      <c:valAx>
        <c:axId val="867564976"/>
        <c:scaling>
          <c:orientation val="minMax"/>
          <c:max val="30000"/>
        </c:scaling>
        <c:delete val="0"/>
        <c:axPos val="b"/>
        <c:majorGridlines>
          <c:spPr>
            <a:ln w="12700" cap="flat" cmpd="sng" algn="ctr">
              <a:solidFill>
                <a:schemeClr val="bg2"/>
              </a:solidFill>
              <a:prstDash val="sysDot"/>
              <a:round/>
            </a:ln>
            <a:effectLst/>
          </c:spPr>
        </c:majorGridlines>
        <c:numFmt formatCode="[&gt;=1000]#,##0,&quot;K&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754412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4_FDC0DBE2.xml><?xml version="1.0" encoding="utf-8"?>
<p188:cmLst xmlns:a="http://schemas.openxmlformats.org/drawingml/2006/main" xmlns:r="http://schemas.openxmlformats.org/officeDocument/2006/relationships" xmlns:p188="http://schemas.microsoft.com/office/powerpoint/2018/8/main">
  <p188:cm id="{D58A29F1-B0FF-4829-95F5-5949F7977D70}" authorId="{096C4297-D7F3-B021-7FF7-A138546EB3AC}" status="resolved" created="2024-07-08T16:13:58.747" complete="100000">
    <pc:sldMkLst xmlns:pc="http://schemas.microsoft.com/office/powerpoint/2013/main/command">
      <pc:docMk/>
      <pc:sldMk cId="4257274850" sldId="276"/>
    </pc:sldMkLst>
    <p188:replyLst>
      <p188:reply id="{54177A3E-7476-49AA-A5FC-F88CC3156C53}" authorId="{C9C9B351-38F9-1D6A-CDFB-F178C81A3BA3}" created="2024-07-10T13:07:57.731">
        <p188:txBody>
          <a:bodyPr/>
          <a:lstStyle/>
          <a:p>
            <a:r>
              <a:rPr lang="en-US"/>
              <a:t>[@Ellen Sawtell] have you tried pasting the snips into Paint and then saving them ? I believe Paint saves them as a higher quality. If that doesn't work I can reach out to the designer. She would have to export the images. Let me know if the above helps. </a:t>
            </a:r>
          </a:p>
        </p188:txBody>
      </p188:reply>
      <p188:reply id="{56C9230A-E72A-4EEF-9F1A-264604922276}" authorId="{096C4297-D7F3-B021-7FF7-A138546EB3AC}" created="2024-07-10T16:01:00.637">
        <p188:txBody>
          <a:bodyPr/>
          <a:lstStyle/>
          <a:p>
            <a:r>
              <a:rPr lang="en-US"/>
              <a:t>[@Emily Vanderkamp] I tried going through Paint for slide 14 (see slide 41) and it still seems blurry when I look on my 2nd screen (monitor.)  If its possible to get the images that would be great.  Feel free to let them know we are looking to put them in PPT and project them in a conference setting (if that helps…)</a:t>
            </a:r>
          </a:p>
        </p188:txBody>
      </p188:reply>
      <p188:reply id="{B9E62ABD-6CCD-4155-9765-D61858EE4C7F}" authorId="{C9C9B351-38F9-1D6A-CDFB-F178C81A3BA3}" created="2024-07-10T19:59:06.131">
        <p188:txBody>
          <a:bodyPr/>
          <a:lstStyle/>
          <a:p>
            <a:r>
              <a:rPr lang="en-US"/>
              <a:t>[@Ellen Sawtell] to clarify, do you think you would need all of the figures or just some of them? I think this might be a big ask so I want to make sure I'm clear. Thanks!</a:t>
            </a:r>
          </a:p>
        </p188:txBody>
      </p188:reply>
    </p188:replyLst>
    <p188:txBody>
      <a:bodyPr/>
      <a:lstStyle/>
      <a:p>
        <a:r>
          <a:rPr lang="en-US"/>
          <a:t>[@Emily Vanderkamp] If possible could we get the images from MEP? As I Snip them they seem fuzzy as I make them bigger.  Let me know what you think </a:t>
        </a:r>
      </a:p>
    </p188:txBody>
  </p188:cm>
</p188:cmLst>
</file>

<file path=ppt/comments/modernComment_220_AABE5F94.xml><?xml version="1.0" encoding="utf-8"?>
<p188:cmLst xmlns:a="http://schemas.openxmlformats.org/drawingml/2006/main" xmlns:r="http://schemas.openxmlformats.org/officeDocument/2006/relationships" xmlns:p188="http://schemas.microsoft.com/office/powerpoint/2018/8/main">
  <p188:cm id="{3D94AEEF-0929-4017-B708-2121D64BD8AF}" authorId="{096C4297-D7F3-B021-7FF7-A138546EB3AC}" status="resolved" created="2024-07-08T19:03:41.777" complete="100000">
    <pc:sldMkLst xmlns:pc="http://schemas.microsoft.com/office/powerpoint/2013/main/command">
      <pc:docMk/>
      <pc:sldMk cId="2864603028" sldId="544"/>
    </pc:sldMkLst>
    <p188:replyLst>
      <p188:reply id="{96E73189-00B9-4E99-80A3-CA3797AAB005}" authorId="{AA83C08A-9869-4DC0-03A6-C841828EDF97}" created="2024-07-08T19:29:53.324">
        <p188:txBody>
          <a:bodyPr/>
          <a:lstStyle/>
          <a:p>
            <a:r>
              <a:rPr lang="en-US"/>
              <a:t>Showing the Top 10 sounds good to me. Teasing the report for more detail also seems to be a good strategy throughout our presentation.</a:t>
            </a:r>
          </a:p>
        </p188:txBody>
      </p188:reply>
    </p188:replyLst>
    <p188:txBody>
      <a:bodyPr/>
      <a:lstStyle/>
      <a:p>
        <a:r>
          <a:rPr lang="en-US"/>
          <a:t>[@Jarrett Stuart] I was thinking for display here (or next page) maybe only present the Top 10 or 15.  Thoughts?  We could note to look at the report for the Top 50 </a:t>
        </a:r>
      </a:p>
    </p188:txBody>
  </p188:cm>
</p188:cmLst>
</file>

<file path=ppt/comments/modernComment_237_AC726C34.xml><?xml version="1.0" encoding="utf-8"?>
<p188:cmLst xmlns:a="http://schemas.openxmlformats.org/drawingml/2006/main" xmlns:r="http://schemas.openxmlformats.org/officeDocument/2006/relationships" xmlns:p188="http://schemas.microsoft.com/office/powerpoint/2018/8/main">
  <p188:cm id="{BB3B959B-7DC0-4492-B6C8-B177C3012134}" authorId="{096C4297-D7F3-B021-7FF7-A138546EB3AC}" created="2024-07-19T18:53:59.341" startDate="2024-07-19T18:53:59.341" dueDate="2024-07-19T18:53:59.341" assignedTo="{AA83C08A-9869-4DC0-03A6-C841828EDF97}" title="@Jarrett Stuart I like this slide though perhaps it could be 2 or 3 since it's so dense? ">
    <pc:sldMkLst xmlns:pc="http://schemas.microsoft.com/office/powerpoint/2013/main/command">
      <pc:docMk/>
      <pc:sldMk cId="2893179956" sldId="567"/>
    </pc:sldMkLst>
    <p188:replyLst>
      <p188:reply id="{9AF22884-FC87-466E-8426-2AABB3CEDA79}" authorId="{AA83C08A-9869-4DC0-03A6-C841828EDF97}" created="2024-07-19T19:09:42.058">
        <p188:txBody>
          <a:bodyPr/>
          <a:lstStyle/>
          <a:p>
            <a:r>
              <a:rPr lang="en-US"/>
              <a:t>I was thinking of cutting it to only 1 bullet per subject group and talking over a few of the highlights</a:t>
            </a:r>
          </a:p>
        </p188:txBody>
      </p188:reply>
      <p188:reply id="{D5DB0D29-07FA-4CD3-9687-94E69490CEF3}" authorId="{096C4297-D7F3-B021-7FF7-A138546EB3AC}" created="2024-07-19T19:19:10.006">
        <p188:txBody>
          <a:bodyPr/>
          <a:lstStyle/>
          <a:p>
            <a:r>
              <a:rPr lang="en-US"/>
              <a:t>Ok, I was also wondering if there was an animation that would make the bullet you were talking to appear with everything else in the background or something like that</a:t>
            </a:r>
          </a:p>
        </p188:txBody>
      </p188:reply>
      <p188:reply id="{593E971D-4B47-46DF-AACF-4D12244585E8}" authorId="{AA83C08A-9869-4DC0-03A6-C841828EDF97}" created="2024-07-19T19:44:17.068">
        <p188:txBody>
          <a:bodyPr/>
          <a:lstStyle/>
          <a:p>
            <a:r>
              <a:rPr lang="en-US"/>
              <a:t>Ok, I added animation so that each bullet will appear individually</a:t>
            </a:r>
          </a:p>
        </p188:txBody>
      </p188:reply>
    </p188:replyLst>
    <p188:txBody>
      <a:bodyPr/>
      <a:lstStyle/>
      <a:p>
        <a:r>
          <a:rPr lang="en-US"/>
          <a:t>[@Jarrett Stuart] I like this slide though perhaps it could be 2 or 3 since it's so dense? </a:t>
        </a:r>
      </a:p>
    </p188:txBody>
    <p188:extLst>
      <p:ext xmlns:p="http://schemas.openxmlformats.org/presentationml/2006/main" uri="{5BB2D875-25FF-4072-B9AC-8F64D62656EB}">
        <p228:taskDetails xmlns:p228="http://schemas.microsoft.com/office/powerpoint/2022/08/main">
          <p228:history>
            <p228:event time="2024-07-19T18:53:59.341" id="{ACF125C5-1D3F-4D28-8493-C477C8BA67B6}">
              <p228:atrbtn authorId="{096C4297-D7F3-B021-7FF7-A138546EB3AC}"/>
              <p228:anchr>
                <p228:comment id="{BB3B959B-7DC0-4492-B6C8-B177C3012134}"/>
              </p228:anchr>
              <p228:add/>
            </p228:event>
            <p228:event time="2024-07-19T18:53:59.341" id="{5F2CF35F-8987-448B-BF74-954B8B937617}">
              <p228:atrbtn authorId="{096C4297-D7F3-B021-7FF7-A138546EB3AC}"/>
              <p228:anchr>
                <p228:comment id="{BB3B959B-7DC0-4492-B6C8-B177C3012134}"/>
              </p228:anchr>
              <p228:asgn authorId="{AA83C08A-9869-4DC0-03A6-C841828EDF97}"/>
            </p228:event>
            <p228:event time="2024-07-19T18:53:59.341" id="{69F86B15-BA5B-4656-920C-AF7A5238EF59}">
              <p228:atrbtn authorId="{096C4297-D7F3-B021-7FF7-A138546EB3AC}"/>
              <p228:anchr>
                <p228:comment id="{BB3B959B-7DC0-4492-B6C8-B177C3012134}"/>
              </p228:anchr>
              <p228:title val="@Jarrett Stuart I like this slide though perhaps it could be 2 or 3 since it's so dense? "/>
            </p228:event>
            <p228:event time="2024-07-19T18:53:59.341" id="{C768288A-3EA7-4380-9AF1-41DAD5358185}">
              <p228:atrbtn authorId="{096C4297-D7F3-B021-7FF7-A138546EB3AC}"/>
              <p228:anchr>
                <p228:comment id="{BB3B959B-7DC0-4492-B6C8-B177C3012134}"/>
              </p228:anchr>
              <p228:date stDt="2024-07-19T18:53:59.341" endDt="2024-07-19T18:53:59.341"/>
            </p228:event>
          </p228:history>
        </p228:taskDetails>
      </p:ext>
    </p188:extLst>
  </p188:cm>
</p188:cmLst>
</file>

<file path=ppt/comments/modernComment_23B_F07C75AF.xml><?xml version="1.0" encoding="utf-8"?>
<p188:cmLst xmlns:a="http://schemas.openxmlformats.org/drawingml/2006/main" xmlns:r="http://schemas.openxmlformats.org/officeDocument/2006/relationships" xmlns:p188="http://schemas.microsoft.com/office/powerpoint/2018/8/main">
  <p188:cm id="{31E22602-9EFE-460C-AF29-1A251BE1B157}" authorId="{096C4297-D7F3-B021-7FF7-A138546EB3AC}" status="resolved" created="2024-07-11T16:04:32.180" complete="100000">
    <ac:deMkLst xmlns:ac="http://schemas.microsoft.com/office/drawing/2013/main/command">
      <pc:docMk xmlns:pc="http://schemas.microsoft.com/office/powerpoint/2013/main/command"/>
      <pc:sldMk xmlns:pc="http://schemas.microsoft.com/office/powerpoint/2013/main/command" cId="4034688431" sldId="571"/>
      <ac:spMk id="3" creationId="{09E9BC02-1F38-A84A-B9A9-3D1C355C7B94}"/>
    </ac:deMkLst>
    <p188:replyLst>
      <p188:reply id="{B760814B-14CD-4BC2-9A60-F25E8221B318}" authorId="{AA83C08A-9869-4DC0-03A6-C841828EDF97}" created="2024-07-11T16:35:49.993">
        <p188:txBody>
          <a:bodyPr/>
          <a:lstStyle/>
          <a:p>
            <a:r>
              <a:rPr lang="en-US"/>
              <a:t>[@Ellen Sawtell] Good idea. Might be worth adding NCES to the list as well. IB World Schools is another one that would be good to add.</a:t>
            </a:r>
          </a:p>
        </p188:txBody>
      </p188:reply>
    </p188:replyLst>
    <p188:txBody>
      <a:bodyPr/>
      <a:lstStyle/>
      <a:p>
        <a:r>
          <a:rPr lang="en-US"/>
          <a:t>[@Jarrett Stuart] I wondered if this slide could give an intro to phrases we might use; thoughts?  Items to add?</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54B98-9616-4C1F-B7CC-263F44921020}" type="doc">
      <dgm:prSet loTypeId="urn:microsoft.com/office/officeart/2005/8/layout/hierarchy3" loCatId="hierarchy" qsTypeId="urn:microsoft.com/office/officeart/2005/8/quickstyle/simple5" qsCatId="simple" csTypeId="urn:microsoft.com/office/officeart/2005/8/colors/colorful5" csCatId="colorful" phldr="1"/>
      <dgm:spPr/>
    </dgm:pt>
    <dgm:pt modelId="{096543B4-38C0-4306-8D2D-41075849ECF7}">
      <dgm:prSet phldrT="[Text]"/>
      <dgm:spPr>
        <a:solidFill>
          <a:srgbClr val="014A8C"/>
        </a:solidFill>
      </dgm:spPr>
      <dgm:t>
        <a:bodyPr/>
        <a:lstStyle/>
        <a:p>
          <a:r>
            <a:rPr lang="en-US"/>
            <a:t>Student Wellbeing</a:t>
          </a:r>
        </a:p>
      </dgm:t>
    </dgm:pt>
    <dgm:pt modelId="{E0F45673-F8D6-437C-A2CD-5ED41F1A3ABF}" type="parTrans" cxnId="{FEB964D0-E720-4ED3-ACE5-160C51175DC6}">
      <dgm:prSet/>
      <dgm:spPr/>
      <dgm:t>
        <a:bodyPr/>
        <a:lstStyle/>
        <a:p>
          <a:endParaRPr lang="en-US"/>
        </a:p>
      </dgm:t>
    </dgm:pt>
    <dgm:pt modelId="{4D1D6D5A-B074-4F6B-B077-EC1866B6F42F}" type="sibTrans" cxnId="{FEB964D0-E720-4ED3-ACE5-160C51175DC6}">
      <dgm:prSet/>
      <dgm:spPr/>
      <dgm:t>
        <a:bodyPr/>
        <a:lstStyle/>
        <a:p>
          <a:endParaRPr lang="en-US"/>
        </a:p>
      </dgm:t>
    </dgm:pt>
    <dgm:pt modelId="{FF9B1BA6-6C2E-4050-91DD-CF925F80E8C1}">
      <dgm:prSet phldrT="[Text]"/>
      <dgm:spPr>
        <a:solidFill>
          <a:srgbClr val="4974BB"/>
        </a:solidFill>
      </dgm:spPr>
      <dgm:t>
        <a:bodyPr/>
        <a:lstStyle/>
        <a:p>
          <a:r>
            <a:rPr lang="en-US"/>
            <a:t>Teacher Wellbeing</a:t>
          </a:r>
        </a:p>
      </dgm:t>
    </dgm:pt>
    <dgm:pt modelId="{7C736B9B-BA76-4D3D-BDEA-99990CC27A65}" type="parTrans" cxnId="{0CC86C9A-2B79-43FA-BC2E-B189F2F43436}">
      <dgm:prSet/>
      <dgm:spPr/>
      <dgm:t>
        <a:bodyPr/>
        <a:lstStyle/>
        <a:p>
          <a:endParaRPr lang="en-US"/>
        </a:p>
      </dgm:t>
    </dgm:pt>
    <dgm:pt modelId="{C6CF240E-903B-46C0-84D6-6E0A6C4528CD}" type="sibTrans" cxnId="{0CC86C9A-2B79-43FA-BC2E-B189F2F43436}">
      <dgm:prSet/>
      <dgm:spPr/>
      <dgm:t>
        <a:bodyPr/>
        <a:lstStyle/>
        <a:p>
          <a:endParaRPr lang="en-US"/>
        </a:p>
      </dgm:t>
    </dgm:pt>
    <dgm:pt modelId="{1A3CEAF7-C89B-407F-B062-092696F9D101}">
      <dgm:prSet phldrT="[Text]"/>
      <dgm:spPr>
        <a:solidFill>
          <a:srgbClr val="15B5EA"/>
        </a:solidFill>
      </dgm:spPr>
      <dgm:t>
        <a:bodyPr/>
        <a:lstStyle/>
        <a:p>
          <a:r>
            <a:rPr lang="en-US"/>
            <a:t>Whole School Ecosystem</a:t>
          </a:r>
        </a:p>
      </dgm:t>
    </dgm:pt>
    <dgm:pt modelId="{864C5800-C920-415F-ADF5-3E5BB96C8857}" type="parTrans" cxnId="{66D59AE3-5B51-4EFF-9433-9552818F76AE}">
      <dgm:prSet/>
      <dgm:spPr/>
      <dgm:t>
        <a:bodyPr/>
        <a:lstStyle/>
        <a:p>
          <a:endParaRPr lang="en-US"/>
        </a:p>
      </dgm:t>
    </dgm:pt>
    <dgm:pt modelId="{C8D1C7E8-0EEF-401E-A329-98C21D64B5BD}" type="sibTrans" cxnId="{66D59AE3-5B51-4EFF-9433-9552818F76AE}">
      <dgm:prSet/>
      <dgm:spPr/>
      <dgm:t>
        <a:bodyPr/>
        <a:lstStyle/>
        <a:p>
          <a:endParaRPr lang="en-US"/>
        </a:p>
      </dgm:t>
    </dgm:pt>
    <dgm:pt modelId="{988AFD01-A4AE-4318-A31D-29E9A5F681A5}" type="pres">
      <dgm:prSet presAssocID="{71B54B98-9616-4C1F-B7CC-263F44921020}" presName="diagram" presStyleCnt="0">
        <dgm:presLayoutVars>
          <dgm:chPref val="1"/>
          <dgm:dir/>
          <dgm:animOne val="branch"/>
          <dgm:animLvl val="lvl"/>
          <dgm:resizeHandles/>
        </dgm:presLayoutVars>
      </dgm:prSet>
      <dgm:spPr/>
    </dgm:pt>
    <dgm:pt modelId="{419D2E1A-93FC-49BE-AC62-D81219AE81F4}" type="pres">
      <dgm:prSet presAssocID="{096543B4-38C0-4306-8D2D-41075849ECF7}" presName="root" presStyleCnt="0"/>
      <dgm:spPr/>
    </dgm:pt>
    <dgm:pt modelId="{F220FB93-4379-430D-9C5D-27330DF1742A}" type="pres">
      <dgm:prSet presAssocID="{096543B4-38C0-4306-8D2D-41075849ECF7}" presName="rootComposite" presStyleCnt="0"/>
      <dgm:spPr/>
    </dgm:pt>
    <dgm:pt modelId="{4CA58E47-1347-480E-80EA-CEA3EFBAA88F}" type="pres">
      <dgm:prSet presAssocID="{096543B4-38C0-4306-8D2D-41075849ECF7}" presName="rootText" presStyleLbl="node1" presStyleIdx="0" presStyleCnt="3"/>
      <dgm:spPr/>
    </dgm:pt>
    <dgm:pt modelId="{815400A6-807D-4F38-BF2F-86EFD52FAAC0}" type="pres">
      <dgm:prSet presAssocID="{096543B4-38C0-4306-8D2D-41075849ECF7}" presName="rootConnector" presStyleLbl="node1" presStyleIdx="0" presStyleCnt="3"/>
      <dgm:spPr/>
    </dgm:pt>
    <dgm:pt modelId="{4981B8DC-96CD-4E9E-B1C5-A42BD5D00EFD}" type="pres">
      <dgm:prSet presAssocID="{096543B4-38C0-4306-8D2D-41075849ECF7}" presName="childShape" presStyleCnt="0"/>
      <dgm:spPr/>
    </dgm:pt>
    <dgm:pt modelId="{5056FDAC-02E4-42E6-B7E5-11005505D244}" type="pres">
      <dgm:prSet presAssocID="{FF9B1BA6-6C2E-4050-91DD-CF925F80E8C1}" presName="root" presStyleCnt="0"/>
      <dgm:spPr/>
    </dgm:pt>
    <dgm:pt modelId="{AC27BCAC-484B-4DA0-A7A4-DEB13A56C216}" type="pres">
      <dgm:prSet presAssocID="{FF9B1BA6-6C2E-4050-91DD-CF925F80E8C1}" presName="rootComposite" presStyleCnt="0"/>
      <dgm:spPr/>
    </dgm:pt>
    <dgm:pt modelId="{1CCBFEF3-0B10-406A-B1B0-475336533551}" type="pres">
      <dgm:prSet presAssocID="{FF9B1BA6-6C2E-4050-91DD-CF925F80E8C1}" presName="rootText" presStyleLbl="node1" presStyleIdx="1" presStyleCnt="3"/>
      <dgm:spPr/>
    </dgm:pt>
    <dgm:pt modelId="{1D407D40-3194-4FDB-84E3-171E60CE7B77}" type="pres">
      <dgm:prSet presAssocID="{FF9B1BA6-6C2E-4050-91DD-CF925F80E8C1}" presName="rootConnector" presStyleLbl="node1" presStyleIdx="1" presStyleCnt="3"/>
      <dgm:spPr/>
    </dgm:pt>
    <dgm:pt modelId="{AD62698A-DB0D-4F32-85D5-58169DE1E5DE}" type="pres">
      <dgm:prSet presAssocID="{FF9B1BA6-6C2E-4050-91DD-CF925F80E8C1}" presName="childShape" presStyleCnt="0"/>
      <dgm:spPr/>
    </dgm:pt>
    <dgm:pt modelId="{4D65B7E0-636F-4B68-9169-AA4927CCDB09}" type="pres">
      <dgm:prSet presAssocID="{1A3CEAF7-C89B-407F-B062-092696F9D101}" presName="root" presStyleCnt="0"/>
      <dgm:spPr/>
    </dgm:pt>
    <dgm:pt modelId="{691DED6C-BBAE-48DA-A200-2F2B9208F0B3}" type="pres">
      <dgm:prSet presAssocID="{1A3CEAF7-C89B-407F-B062-092696F9D101}" presName="rootComposite" presStyleCnt="0"/>
      <dgm:spPr/>
    </dgm:pt>
    <dgm:pt modelId="{C8D5784A-BE40-4819-A4A4-A179802B83E2}" type="pres">
      <dgm:prSet presAssocID="{1A3CEAF7-C89B-407F-B062-092696F9D101}" presName="rootText" presStyleLbl="node1" presStyleIdx="2" presStyleCnt="3"/>
      <dgm:spPr/>
    </dgm:pt>
    <dgm:pt modelId="{FE5C7EF7-2C4C-43ED-8112-482F3D37E887}" type="pres">
      <dgm:prSet presAssocID="{1A3CEAF7-C89B-407F-B062-092696F9D101}" presName="rootConnector" presStyleLbl="node1" presStyleIdx="2" presStyleCnt="3"/>
      <dgm:spPr/>
    </dgm:pt>
    <dgm:pt modelId="{177B0A56-6C04-4779-BAD6-E4DEEA895699}" type="pres">
      <dgm:prSet presAssocID="{1A3CEAF7-C89B-407F-B062-092696F9D101}" presName="childShape" presStyleCnt="0"/>
      <dgm:spPr/>
    </dgm:pt>
  </dgm:ptLst>
  <dgm:cxnLst>
    <dgm:cxn modelId="{51150526-B3C9-42D7-8EC1-0A472D508284}" type="presOf" srcId="{FF9B1BA6-6C2E-4050-91DD-CF925F80E8C1}" destId="{1D407D40-3194-4FDB-84E3-171E60CE7B77}" srcOrd="1" destOrd="0" presId="urn:microsoft.com/office/officeart/2005/8/layout/hierarchy3"/>
    <dgm:cxn modelId="{B6EE2042-B487-48E5-BD4E-8123239E0755}" type="presOf" srcId="{096543B4-38C0-4306-8D2D-41075849ECF7}" destId="{4CA58E47-1347-480E-80EA-CEA3EFBAA88F}" srcOrd="0" destOrd="0" presId="urn:microsoft.com/office/officeart/2005/8/layout/hierarchy3"/>
    <dgm:cxn modelId="{05A05E6A-63E9-4E1D-AF47-A2434B43B678}" type="presOf" srcId="{1A3CEAF7-C89B-407F-B062-092696F9D101}" destId="{FE5C7EF7-2C4C-43ED-8112-482F3D37E887}" srcOrd="1" destOrd="0" presId="urn:microsoft.com/office/officeart/2005/8/layout/hierarchy3"/>
    <dgm:cxn modelId="{79615574-089C-4AE6-B86F-46A81900CE76}" type="presOf" srcId="{1A3CEAF7-C89B-407F-B062-092696F9D101}" destId="{C8D5784A-BE40-4819-A4A4-A179802B83E2}" srcOrd="0" destOrd="0" presId="urn:microsoft.com/office/officeart/2005/8/layout/hierarchy3"/>
    <dgm:cxn modelId="{CD3EC879-574F-48ED-B68E-39BAD9BD8D37}" type="presOf" srcId="{096543B4-38C0-4306-8D2D-41075849ECF7}" destId="{815400A6-807D-4F38-BF2F-86EFD52FAAC0}" srcOrd="1" destOrd="0" presId="urn:microsoft.com/office/officeart/2005/8/layout/hierarchy3"/>
    <dgm:cxn modelId="{9D93045A-3FB6-4908-A54E-F81BB95FB64A}" type="presOf" srcId="{71B54B98-9616-4C1F-B7CC-263F44921020}" destId="{988AFD01-A4AE-4318-A31D-29E9A5F681A5}" srcOrd="0" destOrd="0" presId="urn:microsoft.com/office/officeart/2005/8/layout/hierarchy3"/>
    <dgm:cxn modelId="{0CC86C9A-2B79-43FA-BC2E-B189F2F43436}" srcId="{71B54B98-9616-4C1F-B7CC-263F44921020}" destId="{FF9B1BA6-6C2E-4050-91DD-CF925F80E8C1}" srcOrd="1" destOrd="0" parTransId="{7C736B9B-BA76-4D3D-BDEA-99990CC27A65}" sibTransId="{C6CF240E-903B-46C0-84D6-6E0A6C4528CD}"/>
    <dgm:cxn modelId="{FEB964D0-E720-4ED3-ACE5-160C51175DC6}" srcId="{71B54B98-9616-4C1F-B7CC-263F44921020}" destId="{096543B4-38C0-4306-8D2D-41075849ECF7}" srcOrd="0" destOrd="0" parTransId="{E0F45673-F8D6-437C-A2CD-5ED41F1A3ABF}" sibTransId="{4D1D6D5A-B074-4F6B-B077-EC1866B6F42F}"/>
    <dgm:cxn modelId="{3D7A11E2-9046-478D-9E5C-F7E77066A785}" type="presOf" srcId="{FF9B1BA6-6C2E-4050-91DD-CF925F80E8C1}" destId="{1CCBFEF3-0B10-406A-B1B0-475336533551}" srcOrd="0" destOrd="0" presId="urn:microsoft.com/office/officeart/2005/8/layout/hierarchy3"/>
    <dgm:cxn modelId="{66D59AE3-5B51-4EFF-9433-9552818F76AE}" srcId="{71B54B98-9616-4C1F-B7CC-263F44921020}" destId="{1A3CEAF7-C89B-407F-B062-092696F9D101}" srcOrd="2" destOrd="0" parTransId="{864C5800-C920-415F-ADF5-3E5BB96C8857}" sibTransId="{C8D1C7E8-0EEF-401E-A329-98C21D64B5BD}"/>
    <dgm:cxn modelId="{BA7C0201-F043-40EE-A450-93C25BED00F8}" type="presParOf" srcId="{988AFD01-A4AE-4318-A31D-29E9A5F681A5}" destId="{419D2E1A-93FC-49BE-AC62-D81219AE81F4}" srcOrd="0" destOrd="0" presId="urn:microsoft.com/office/officeart/2005/8/layout/hierarchy3"/>
    <dgm:cxn modelId="{120949E7-BBB9-4F23-9562-FAB511F30EB6}" type="presParOf" srcId="{419D2E1A-93FC-49BE-AC62-D81219AE81F4}" destId="{F220FB93-4379-430D-9C5D-27330DF1742A}" srcOrd="0" destOrd="0" presId="urn:microsoft.com/office/officeart/2005/8/layout/hierarchy3"/>
    <dgm:cxn modelId="{592D9073-6B66-4EB1-B7E6-7EEC3AB4F954}" type="presParOf" srcId="{F220FB93-4379-430D-9C5D-27330DF1742A}" destId="{4CA58E47-1347-480E-80EA-CEA3EFBAA88F}" srcOrd="0" destOrd="0" presId="urn:microsoft.com/office/officeart/2005/8/layout/hierarchy3"/>
    <dgm:cxn modelId="{FF725783-75C9-4B63-B699-0821FBD31DAA}" type="presParOf" srcId="{F220FB93-4379-430D-9C5D-27330DF1742A}" destId="{815400A6-807D-4F38-BF2F-86EFD52FAAC0}" srcOrd="1" destOrd="0" presId="urn:microsoft.com/office/officeart/2005/8/layout/hierarchy3"/>
    <dgm:cxn modelId="{5AA6088A-B02A-40DD-B80B-2D92FDDC5116}" type="presParOf" srcId="{419D2E1A-93FC-49BE-AC62-D81219AE81F4}" destId="{4981B8DC-96CD-4E9E-B1C5-A42BD5D00EFD}" srcOrd="1" destOrd="0" presId="urn:microsoft.com/office/officeart/2005/8/layout/hierarchy3"/>
    <dgm:cxn modelId="{E01EE783-AB15-4510-B048-A1820B76B6F3}" type="presParOf" srcId="{988AFD01-A4AE-4318-A31D-29E9A5F681A5}" destId="{5056FDAC-02E4-42E6-B7E5-11005505D244}" srcOrd="1" destOrd="0" presId="urn:microsoft.com/office/officeart/2005/8/layout/hierarchy3"/>
    <dgm:cxn modelId="{6D15963E-6242-43E2-9FBD-43F69AA9ECF6}" type="presParOf" srcId="{5056FDAC-02E4-42E6-B7E5-11005505D244}" destId="{AC27BCAC-484B-4DA0-A7A4-DEB13A56C216}" srcOrd="0" destOrd="0" presId="urn:microsoft.com/office/officeart/2005/8/layout/hierarchy3"/>
    <dgm:cxn modelId="{FB3AB651-8159-4F53-A683-E152AA82AA46}" type="presParOf" srcId="{AC27BCAC-484B-4DA0-A7A4-DEB13A56C216}" destId="{1CCBFEF3-0B10-406A-B1B0-475336533551}" srcOrd="0" destOrd="0" presId="urn:microsoft.com/office/officeart/2005/8/layout/hierarchy3"/>
    <dgm:cxn modelId="{0A39A2D0-16AC-4D63-9FA5-50D1995ABC7D}" type="presParOf" srcId="{AC27BCAC-484B-4DA0-A7A4-DEB13A56C216}" destId="{1D407D40-3194-4FDB-84E3-171E60CE7B77}" srcOrd="1" destOrd="0" presId="urn:microsoft.com/office/officeart/2005/8/layout/hierarchy3"/>
    <dgm:cxn modelId="{5F0C59CB-6E1C-43A6-86AF-B90F9CF877BC}" type="presParOf" srcId="{5056FDAC-02E4-42E6-B7E5-11005505D244}" destId="{AD62698A-DB0D-4F32-85D5-58169DE1E5DE}" srcOrd="1" destOrd="0" presId="urn:microsoft.com/office/officeart/2005/8/layout/hierarchy3"/>
    <dgm:cxn modelId="{643C8ABB-1FA8-4BEB-BC5B-D5F5CB4B5526}" type="presParOf" srcId="{988AFD01-A4AE-4318-A31D-29E9A5F681A5}" destId="{4D65B7E0-636F-4B68-9169-AA4927CCDB09}" srcOrd="2" destOrd="0" presId="urn:microsoft.com/office/officeart/2005/8/layout/hierarchy3"/>
    <dgm:cxn modelId="{E30A1FB2-A352-4EF9-8395-45F8F563F87D}" type="presParOf" srcId="{4D65B7E0-636F-4B68-9169-AA4927CCDB09}" destId="{691DED6C-BBAE-48DA-A200-2F2B9208F0B3}" srcOrd="0" destOrd="0" presId="urn:microsoft.com/office/officeart/2005/8/layout/hierarchy3"/>
    <dgm:cxn modelId="{196EE4E5-FDFD-4B70-A763-68568E89BF7F}" type="presParOf" srcId="{691DED6C-BBAE-48DA-A200-2F2B9208F0B3}" destId="{C8D5784A-BE40-4819-A4A4-A179802B83E2}" srcOrd="0" destOrd="0" presId="urn:microsoft.com/office/officeart/2005/8/layout/hierarchy3"/>
    <dgm:cxn modelId="{644F105F-F8C9-4793-B430-EBACE9EB3F85}" type="presParOf" srcId="{691DED6C-BBAE-48DA-A200-2F2B9208F0B3}" destId="{FE5C7EF7-2C4C-43ED-8112-482F3D37E887}" srcOrd="1" destOrd="0" presId="urn:microsoft.com/office/officeart/2005/8/layout/hierarchy3"/>
    <dgm:cxn modelId="{8B6F4E55-9795-4D0A-9627-8350B861A89B}" type="presParOf" srcId="{4D65B7E0-636F-4B68-9169-AA4927CCDB09}" destId="{177B0A56-6C04-4779-BAD6-E4DEEA895699}" srcOrd="1"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58E47-1347-480E-80EA-CEA3EFBAA88F}">
      <dsp:nvSpPr>
        <dsp:cNvPr id="0" name=""/>
        <dsp:cNvSpPr/>
      </dsp:nvSpPr>
      <dsp:spPr>
        <a:xfrm>
          <a:off x="1153" y="46565"/>
          <a:ext cx="2698998" cy="1349499"/>
        </a:xfrm>
        <a:prstGeom prst="roundRect">
          <a:avLst>
            <a:gd name="adj" fmla="val 10000"/>
          </a:avLst>
        </a:prstGeom>
        <a:solidFill>
          <a:srgbClr val="014A8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a:t>Student Wellbeing</a:t>
          </a:r>
        </a:p>
      </dsp:txBody>
      <dsp:txXfrm>
        <a:off x="40678" y="86090"/>
        <a:ext cx="2619948" cy="1270449"/>
      </dsp:txXfrm>
    </dsp:sp>
    <dsp:sp modelId="{1CCBFEF3-0B10-406A-B1B0-475336533551}">
      <dsp:nvSpPr>
        <dsp:cNvPr id="0" name=""/>
        <dsp:cNvSpPr/>
      </dsp:nvSpPr>
      <dsp:spPr>
        <a:xfrm>
          <a:off x="3374900" y="46565"/>
          <a:ext cx="2698998" cy="1349499"/>
        </a:xfrm>
        <a:prstGeom prst="roundRect">
          <a:avLst>
            <a:gd name="adj" fmla="val 10000"/>
          </a:avLst>
        </a:prstGeom>
        <a:solidFill>
          <a:srgbClr val="4974B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a:t>Teacher Wellbeing</a:t>
          </a:r>
        </a:p>
      </dsp:txBody>
      <dsp:txXfrm>
        <a:off x="3414425" y="86090"/>
        <a:ext cx="2619948" cy="1270449"/>
      </dsp:txXfrm>
    </dsp:sp>
    <dsp:sp modelId="{C8D5784A-BE40-4819-A4A4-A179802B83E2}">
      <dsp:nvSpPr>
        <dsp:cNvPr id="0" name=""/>
        <dsp:cNvSpPr/>
      </dsp:nvSpPr>
      <dsp:spPr>
        <a:xfrm>
          <a:off x="6748648" y="46565"/>
          <a:ext cx="2698998" cy="1349499"/>
        </a:xfrm>
        <a:prstGeom prst="roundRect">
          <a:avLst>
            <a:gd name="adj" fmla="val 10000"/>
          </a:avLst>
        </a:prstGeom>
        <a:solidFill>
          <a:srgbClr val="15B5E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a:t>Whole School Ecosystem</a:t>
          </a:r>
        </a:p>
      </dsp:txBody>
      <dsp:txXfrm>
        <a:off x="6788173" y="86090"/>
        <a:ext cx="2619948" cy="12704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3342" tIns="46671" rIns="93342" bIns="46671" rtlCol="0"/>
          <a:lstStyle>
            <a:lvl1pPr algn="r">
              <a:defRPr sz="1200"/>
            </a:lvl1pPr>
          </a:lstStyle>
          <a:p>
            <a:fld id="{87B56404-0035-0840-841C-3C14BFC37924}" type="datetimeFigureOut">
              <a:rPr lang="en-US" smtClean="0"/>
              <a:t>9/23/2024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3342" tIns="46671" rIns="93342" bIns="4667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3"/>
            <a:ext cx="3077739" cy="471053"/>
          </a:xfrm>
          <a:prstGeom prst="rect">
            <a:avLst/>
          </a:prstGeom>
        </p:spPr>
        <p:txBody>
          <a:bodyPr vert="horz" lIns="93342" tIns="46671" rIns="93342" bIns="46671" rtlCol="0" anchor="b"/>
          <a:lstStyle>
            <a:lvl1pPr algn="r">
              <a:defRPr sz="1200"/>
            </a:lvl1pPr>
          </a:lstStyle>
          <a:p>
            <a:fld id="{73FA3FD4-992F-BD48-9034-36B943CA6C37}" type="slidenum">
              <a:rPr lang="en-US" smtClean="0"/>
              <a:t>‹#›</a:t>
            </a:fld>
            <a:endParaRPr lang="en-US"/>
          </a:p>
        </p:txBody>
      </p:sp>
    </p:spTree>
    <p:extLst>
      <p:ext uri="{BB962C8B-B14F-4D97-AF65-F5344CB8AC3E}">
        <p14:creationId xmlns:p14="http://schemas.microsoft.com/office/powerpoint/2010/main" val="401022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A3FD4-992F-BD48-9034-36B943CA6C37}" type="slidenum">
              <a:rPr lang="en-US" smtClean="0"/>
              <a:t>1</a:t>
            </a:fld>
            <a:endParaRPr lang="en-US"/>
          </a:p>
        </p:txBody>
      </p:sp>
    </p:spTree>
    <p:extLst>
      <p:ext uri="{BB962C8B-B14F-4D97-AF65-F5344CB8AC3E}">
        <p14:creationId xmlns:p14="http://schemas.microsoft.com/office/powerpoint/2010/main" val="364423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A1933-6FC8-D20F-22DC-3066693D8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1E154-3595-989A-E172-DF0DFC95C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9D44E-6786-BF89-7E37-8A5C4676C306}"/>
              </a:ext>
            </a:extLst>
          </p:cNvPr>
          <p:cNvSpPr>
            <a:spLocks noGrp="1"/>
          </p:cNvSpPr>
          <p:nvPr>
            <p:ph type="body" idx="1"/>
          </p:nvPr>
        </p:nvSpPr>
        <p:spPr/>
        <p:txBody>
          <a:bodyPr/>
          <a:lstStyle/>
          <a:p>
            <a:r>
              <a:rPr lang="en-GB" b="0"/>
              <a:t>https://ibo.org/research/outcomes-research/diploma-studies/global-mindedness-in-ib-schools-2021/</a:t>
            </a:r>
          </a:p>
          <a:p>
            <a:endParaRPr lang="en-GB" b="1"/>
          </a:p>
          <a:p>
            <a:r>
              <a:rPr lang="en-GB" b="1"/>
              <a:t>DP and CP students in all six countries showed higher levels of global mindedness than young adults</a:t>
            </a:r>
            <a:r>
              <a:rPr lang="en-GB"/>
              <a:t> </a:t>
            </a:r>
            <a:r>
              <a:rPr lang="en-GB" b="1"/>
              <a:t>in the benchmark groups </a:t>
            </a:r>
            <a:r>
              <a:rPr lang="en-GB"/>
              <a:t>(figure).</a:t>
            </a:r>
          </a:p>
          <a:p>
            <a:r>
              <a:rPr lang="en-GB"/>
              <a:t>IB students’ global-mindedness levels were between 3% and 15% higher than the country-level benchmark. </a:t>
            </a:r>
          </a:p>
          <a:p>
            <a:r>
              <a:rPr lang="en-GB"/>
              <a:t>Results were statistically significant for all countries except Japan (likely due to small samples in Japan).</a:t>
            </a:r>
          </a:p>
          <a:p>
            <a:endParaRPr lang="en-US"/>
          </a:p>
        </p:txBody>
      </p:sp>
      <p:sp>
        <p:nvSpPr>
          <p:cNvPr id="4" name="Slide Number Placeholder 3">
            <a:extLst>
              <a:ext uri="{FF2B5EF4-FFF2-40B4-BE49-F238E27FC236}">
                <a16:creationId xmlns:a16="http://schemas.microsoft.com/office/drawing/2014/main" id="{478CCCB5-3EE9-4CC8-AD3D-CA00CC053B97}"/>
              </a:ext>
            </a:extLst>
          </p:cNvPr>
          <p:cNvSpPr>
            <a:spLocks noGrp="1"/>
          </p:cNvSpPr>
          <p:nvPr>
            <p:ph type="sldNum" sz="quarter" idx="5"/>
          </p:nvPr>
        </p:nvSpPr>
        <p:spPr/>
        <p:txBody>
          <a:bodyPr/>
          <a:lstStyle/>
          <a:p>
            <a:pPr defTabSz="466710">
              <a:defRPr/>
            </a:pPr>
            <a:fld id="{73FA3FD4-992F-BD48-9034-36B943CA6C37}" type="slidenum">
              <a:rPr lang="en-US">
                <a:solidFill>
                  <a:prstClr val="black"/>
                </a:solidFill>
                <a:latin typeface="Calibri" panose="020F0502020204030204"/>
              </a:rPr>
              <a:pPr defTabSz="466710">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114802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A3FD4-992F-BD48-9034-36B943CA6C37}" type="slidenum">
              <a:rPr lang="en-US" smtClean="0"/>
              <a:t>11</a:t>
            </a:fld>
            <a:endParaRPr lang="en-US"/>
          </a:p>
        </p:txBody>
      </p:sp>
    </p:spTree>
    <p:extLst>
      <p:ext uri="{BB962C8B-B14F-4D97-AF65-F5344CB8AC3E}">
        <p14:creationId xmlns:p14="http://schemas.microsoft.com/office/powerpoint/2010/main" val="3593785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 Local Education Agency</a:t>
            </a:r>
          </a:p>
        </p:txBody>
      </p:sp>
      <p:sp>
        <p:nvSpPr>
          <p:cNvPr id="4" name="Slide Number Placeholder 3"/>
          <p:cNvSpPr>
            <a:spLocks noGrp="1"/>
          </p:cNvSpPr>
          <p:nvPr>
            <p:ph type="sldNum" sz="quarter" idx="5"/>
          </p:nvPr>
        </p:nvSpPr>
        <p:spPr/>
        <p:txBody>
          <a:bodyPr/>
          <a:lstStyle/>
          <a:p>
            <a:fld id="{73FA3FD4-992F-BD48-9034-36B943CA6C37}" type="slidenum">
              <a:rPr lang="en-US" smtClean="0"/>
              <a:t>12</a:t>
            </a:fld>
            <a:endParaRPr lang="en-US"/>
          </a:p>
        </p:txBody>
      </p:sp>
    </p:spTree>
    <p:extLst>
      <p:ext uri="{BB962C8B-B14F-4D97-AF65-F5344CB8AC3E}">
        <p14:creationId xmlns:p14="http://schemas.microsoft.com/office/powerpoint/2010/main" val="1387299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A3FD4-992F-BD48-9034-36B943CA6C37}" type="slidenum">
              <a:rPr lang="en-US" smtClean="0"/>
              <a:t>13</a:t>
            </a:fld>
            <a:endParaRPr lang="en-US"/>
          </a:p>
        </p:txBody>
      </p:sp>
    </p:spTree>
    <p:extLst>
      <p:ext uri="{BB962C8B-B14F-4D97-AF65-F5344CB8AC3E}">
        <p14:creationId xmlns:p14="http://schemas.microsoft.com/office/powerpoint/2010/main" val="196579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United States currently has the largest number of schools and programs of any country.</a:t>
            </a:r>
          </a:p>
          <a:p>
            <a:r>
              <a:rPr lang="en-US"/>
              <a:t>IBA: US, Canada, Mexico</a:t>
            </a:r>
          </a:p>
          <a:p>
            <a:r>
              <a:rPr lang="en-US"/>
              <a:t>AP: China, India, Australia, Japan</a:t>
            </a:r>
          </a:p>
          <a:p>
            <a:r>
              <a:rPr lang="en-US"/>
              <a:t>AEM: Spain, UK, </a:t>
            </a:r>
            <a:r>
              <a:rPr lang="en-US" err="1"/>
              <a:t>Turkiye</a:t>
            </a:r>
            <a:endParaRPr lang="en-US"/>
          </a:p>
        </p:txBody>
      </p:sp>
      <p:sp>
        <p:nvSpPr>
          <p:cNvPr id="4" name="Slide Number Placeholder 3"/>
          <p:cNvSpPr>
            <a:spLocks noGrp="1"/>
          </p:cNvSpPr>
          <p:nvPr>
            <p:ph type="sldNum" sz="quarter" idx="5"/>
          </p:nvPr>
        </p:nvSpPr>
        <p:spPr/>
        <p:txBody>
          <a:bodyPr/>
          <a:lstStyle/>
          <a:p>
            <a:fld id="{73FA3FD4-992F-BD48-9034-36B943CA6C37}" type="slidenum">
              <a:rPr lang="en-US" smtClean="0"/>
              <a:t>14</a:t>
            </a:fld>
            <a:endParaRPr lang="en-US"/>
          </a:p>
        </p:txBody>
      </p:sp>
    </p:spTree>
    <p:extLst>
      <p:ext uri="{BB962C8B-B14F-4D97-AF65-F5344CB8AC3E}">
        <p14:creationId xmlns:p14="http://schemas.microsoft.com/office/powerpoint/2010/main" val="2577313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IB programs are currently offered in 48 US states and Washington, DC, in 1,924 schools—notably, 89% of these IB World Schools are public schools. Just over half (51.7%) of IB World Schools in the United States are located in cities. Just over a third (36.7%) are in suburban areas and 12% are located in rural/town areas.</a:t>
            </a:r>
          </a:p>
        </p:txBody>
      </p:sp>
      <p:sp>
        <p:nvSpPr>
          <p:cNvPr id="4" name="Slide Number Placeholder 3"/>
          <p:cNvSpPr>
            <a:spLocks noGrp="1"/>
          </p:cNvSpPr>
          <p:nvPr>
            <p:ph type="sldNum" sz="quarter" idx="5"/>
          </p:nvPr>
        </p:nvSpPr>
        <p:spPr/>
        <p:txBody>
          <a:bodyPr/>
          <a:lstStyle/>
          <a:p>
            <a:fld id="{73FA3FD4-992F-BD48-9034-36B943CA6C37}" type="slidenum">
              <a:rPr lang="en-US" smtClean="0"/>
              <a:t>15</a:t>
            </a:fld>
            <a:endParaRPr lang="en-US"/>
          </a:p>
        </p:txBody>
      </p:sp>
    </p:spTree>
    <p:extLst>
      <p:ext uri="{BB962C8B-B14F-4D97-AF65-F5344CB8AC3E}">
        <p14:creationId xmlns:p14="http://schemas.microsoft.com/office/powerpoint/2010/main" val="2987246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33420">
              <a:defRPr/>
            </a:pPr>
            <a:r>
              <a:rPr lang="en-US" sz="1800" kern="100" dirty="0">
                <a:latin typeface="Aptos" panose="020B0004020202020204" pitchFamily="34" charset="0"/>
                <a:ea typeface="Aptos" panose="020B0004020202020204" pitchFamily="34" charset="0"/>
                <a:cs typeface="Times New Roman" panose="02020603050405020304" pitchFamily="18" charset="0"/>
              </a:rPr>
              <a:t>The IB’s 4 programmes reaches hundreds of thousands of students and tens of thousands of teachers in the United States from Pre-K through Grade 12. The PYP develops students from Pre-K through 5</a:t>
            </a:r>
            <a:r>
              <a:rPr lang="en-US" sz="1800" kern="100" baseline="30000" dirty="0">
                <a:latin typeface="Aptos" panose="020B0004020202020204" pitchFamily="34" charset="0"/>
                <a:ea typeface="Aptos" panose="020B0004020202020204" pitchFamily="34" charset="0"/>
                <a:cs typeface="Times New Roman" panose="02020603050405020304" pitchFamily="18" charset="0"/>
              </a:rPr>
              <a:t>th</a:t>
            </a:r>
            <a:r>
              <a:rPr lang="en-US" sz="1800" kern="100" dirty="0">
                <a:latin typeface="Aptos" panose="020B0004020202020204" pitchFamily="34" charset="0"/>
                <a:ea typeface="Aptos" panose="020B0004020202020204" pitchFamily="34" charset="0"/>
                <a:cs typeface="Times New Roman" panose="02020603050405020304" pitchFamily="18" charset="0"/>
              </a:rPr>
              <a:t> grade, the MYP from 6</a:t>
            </a:r>
            <a:r>
              <a:rPr lang="en-US" sz="1800" kern="100" baseline="30000" dirty="0">
                <a:latin typeface="Aptos" panose="020B0004020202020204" pitchFamily="34" charset="0"/>
                <a:ea typeface="Aptos" panose="020B0004020202020204" pitchFamily="34" charset="0"/>
                <a:cs typeface="Times New Roman" panose="02020603050405020304" pitchFamily="18" charset="0"/>
              </a:rPr>
              <a:t>th</a:t>
            </a:r>
            <a:r>
              <a:rPr lang="en-US" sz="1800" kern="100" dirty="0">
                <a:latin typeface="Aptos" panose="020B0004020202020204" pitchFamily="34" charset="0"/>
                <a:ea typeface="Aptos" panose="020B0004020202020204" pitchFamily="34" charset="0"/>
                <a:cs typeface="Times New Roman" panose="02020603050405020304" pitchFamily="18" charset="0"/>
              </a:rPr>
              <a:t> grade to 10</a:t>
            </a:r>
            <a:r>
              <a:rPr lang="en-US" sz="1800" kern="100" baseline="30000" dirty="0">
                <a:latin typeface="Aptos" panose="020B0004020202020204" pitchFamily="34" charset="0"/>
                <a:ea typeface="Aptos" panose="020B0004020202020204" pitchFamily="34" charset="0"/>
                <a:cs typeface="Times New Roman" panose="02020603050405020304" pitchFamily="18" charset="0"/>
              </a:rPr>
              <a:t>th</a:t>
            </a:r>
            <a:r>
              <a:rPr lang="en-US" sz="1800" kern="100" dirty="0">
                <a:latin typeface="Aptos" panose="020B0004020202020204" pitchFamily="34" charset="0"/>
                <a:ea typeface="Aptos" panose="020B0004020202020204" pitchFamily="34" charset="0"/>
                <a:cs typeface="Times New Roman" panose="02020603050405020304" pitchFamily="18" charset="0"/>
              </a:rPr>
              <a:t> grade, and the DP and CP for 11</a:t>
            </a:r>
            <a:r>
              <a:rPr lang="en-US" sz="1800" kern="100" baseline="30000" dirty="0">
                <a:latin typeface="Aptos" panose="020B0004020202020204" pitchFamily="34" charset="0"/>
                <a:ea typeface="Aptos" panose="020B0004020202020204" pitchFamily="34" charset="0"/>
                <a:cs typeface="Times New Roman" panose="02020603050405020304" pitchFamily="18" charset="0"/>
              </a:rPr>
              <a:t>th</a:t>
            </a:r>
            <a:r>
              <a:rPr lang="en-US" sz="1800" kern="100" dirty="0">
                <a:latin typeface="Aptos" panose="020B0004020202020204" pitchFamily="34" charset="0"/>
                <a:ea typeface="Aptos" panose="020B0004020202020204" pitchFamily="34" charset="0"/>
                <a:cs typeface="Times New Roman" panose="02020603050405020304" pitchFamily="18" charset="0"/>
              </a:rPr>
              <a:t> and 12</a:t>
            </a:r>
            <a:r>
              <a:rPr lang="en-US" sz="1800" kern="100" baseline="30000" dirty="0">
                <a:latin typeface="Aptos" panose="020B0004020202020204" pitchFamily="34" charset="0"/>
                <a:ea typeface="Aptos" panose="020B0004020202020204" pitchFamily="34" charset="0"/>
                <a:cs typeface="Times New Roman" panose="02020603050405020304" pitchFamily="18" charset="0"/>
              </a:rPr>
              <a:t>th</a:t>
            </a:r>
            <a:r>
              <a:rPr lang="en-US" sz="1800" kern="100" dirty="0">
                <a:latin typeface="Aptos" panose="020B0004020202020204" pitchFamily="34" charset="0"/>
                <a:ea typeface="Aptos" panose="020B0004020202020204" pitchFamily="34" charset="0"/>
                <a:cs typeface="Times New Roman" panose="02020603050405020304" pitchFamily="18" charset="0"/>
              </a:rPr>
              <a:t> grades.</a:t>
            </a:r>
            <a:endParaRPr lang="en-US" dirty="0"/>
          </a:p>
        </p:txBody>
      </p:sp>
      <p:sp>
        <p:nvSpPr>
          <p:cNvPr id="4" name="Slide Number Placeholder 3"/>
          <p:cNvSpPr>
            <a:spLocks noGrp="1"/>
          </p:cNvSpPr>
          <p:nvPr>
            <p:ph type="sldNum" sz="quarter" idx="5"/>
          </p:nvPr>
        </p:nvSpPr>
        <p:spPr/>
        <p:txBody>
          <a:bodyPr/>
          <a:lstStyle/>
          <a:p>
            <a:fld id="{73FA3FD4-992F-BD48-9034-36B943CA6C37}" type="slidenum">
              <a:rPr lang="en-US" smtClean="0"/>
              <a:t>16</a:t>
            </a:fld>
            <a:endParaRPr lang="en-US"/>
          </a:p>
        </p:txBody>
      </p:sp>
    </p:spTree>
    <p:extLst>
      <p:ext uri="{BB962C8B-B14F-4D97-AF65-F5344CB8AC3E}">
        <p14:creationId xmlns:p14="http://schemas.microsoft.com/office/powerpoint/2010/main" val="598648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sz="1800" kern="100">
                <a:latin typeface="Aptos" panose="020B0004020202020204" pitchFamily="34" charset="0"/>
                <a:ea typeface="Aptos" panose="020B0004020202020204" pitchFamily="34" charset="0"/>
                <a:cs typeface="Times New Roman" panose="02020603050405020304" pitchFamily="18" charset="0"/>
              </a:rPr>
              <a:t>In the US, IB continues to grow both nationally and within states. Nationally, the number of IB programmes has grown from just over 1500 programmes in 2012-2013 to nearly 2500 programmes currently. At a state-level, nearly every state has experienced growth over the past 10 years. Here is a screenshot of a figure from our newly released report that shows the 10 year change in authorized IB programmes by state.</a:t>
            </a:r>
          </a:p>
          <a:p>
            <a:endParaRPr lang="en-US"/>
          </a:p>
          <a:p>
            <a:r>
              <a:rPr lang="en-US"/>
              <a:t>(6 states that more than doubled both authorized programmes and authorized schools are: Vermont, Nevada, Rhode Island, Illinois, Montana, and Iowa)</a:t>
            </a:r>
          </a:p>
        </p:txBody>
      </p:sp>
      <p:sp>
        <p:nvSpPr>
          <p:cNvPr id="4" name="Slide Number Placeholder 3"/>
          <p:cNvSpPr>
            <a:spLocks noGrp="1"/>
          </p:cNvSpPr>
          <p:nvPr>
            <p:ph type="sldNum" sz="quarter" idx="5"/>
          </p:nvPr>
        </p:nvSpPr>
        <p:spPr/>
        <p:txBody>
          <a:bodyPr/>
          <a:lstStyle/>
          <a:p>
            <a:fld id="{73FA3FD4-992F-BD48-9034-36B943CA6C37}" type="slidenum">
              <a:rPr lang="en-US" smtClean="0"/>
              <a:t>17</a:t>
            </a:fld>
            <a:endParaRPr lang="en-US"/>
          </a:p>
        </p:txBody>
      </p:sp>
    </p:spTree>
    <p:extLst>
      <p:ext uri="{BB962C8B-B14F-4D97-AF65-F5344CB8AC3E}">
        <p14:creationId xmlns:p14="http://schemas.microsoft.com/office/powerpoint/2010/main" val="3424359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7"/>
              </a:spcAft>
            </a:pPr>
            <a:r>
              <a:rPr lang="en-US" sz="1800" kern="100">
                <a:latin typeface="Aptos" panose="020B0004020202020204" pitchFamily="34" charset="0"/>
                <a:ea typeface="Aptos" panose="020B0004020202020204" pitchFamily="34" charset="0"/>
                <a:cs typeface="Times New Roman" panose="02020603050405020304" pitchFamily="18" charset="0"/>
              </a:rPr>
              <a:t>IB’s 4 programmes are well represented in states throughout the nation. California offers 113 DP programmes, Georgia and Illinois each offer 14 CP programmes, Florida has 69 MYP programmes, and Texas provides 83 PYP programmes.</a:t>
            </a:r>
          </a:p>
        </p:txBody>
      </p:sp>
      <p:sp>
        <p:nvSpPr>
          <p:cNvPr id="4" name="Slide Number Placeholder 3"/>
          <p:cNvSpPr>
            <a:spLocks noGrp="1"/>
          </p:cNvSpPr>
          <p:nvPr>
            <p:ph type="sldNum" sz="quarter" idx="5"/>
          </p:nvPr>
        </p:nvSpPr>
        <p:spPr/>
        <p:txBody>
          <a:bodyPr/>
          <a:lstStyle/>
          <a:p>
            <a:fld id="{73FA3FD4-992F-BD48-9034-36B943CA6C37}" type="slidenum">
              <a:rPr lang="en-US" smtClean="0"/>
              <a:t>18</a:t>
            </a:fld>
            <a:endParaRPr lang="en-US"/>
          </a:p>
        </p:txBody>
      </p:sp>
    </p:spTree>
    <p:extLst>
      <p:ext uri="{BB962C8B-B14F-4D97-AF65-F5344CB8AC3E}">
        <p14:creationId xmlns:p14="http://schemas.microsoft.com/office/powerpoint/2010/main" val="3652853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7"/>
              </a:spcAft>
            </a:pPr>
            <a:r>
              <a:rPr lang="en-US" sz="1800" kern="100">
                <a:latin typeface="Aptos" panose="020B0004020202020204" pitchFamily="34" charset="0"/>
                <a:ea typeface="Aptos" panose="020B0004020202020204" pitchFamily="34" charset="0"/>
                <a:cs typeface="Times New Roman" panose="02020603050405020304" pitchFamily="18" charset="0"/>
              </a:rPr>
              <a:t>While there is not sufficient data to determine precisely who can access IB programs, the best possible approximation of racial and ethnic groups for IB students in the US comes from enrollment data at IB World Schools in the US. For public schools we can source these enrollment data from the NCES Common Core of Data. For private schools, we can source these enrollment data from the Private School Survey. These approximations can be compared against the distribution in all US schools to estimate the availability of an IB education for diverse student groups.</a:t>
            </a:r>
          </a:p>
          <a:p>
            <a:pPr>
              <a:lnSpc>
                <a:spcPct val="107000"/>
              </a:lnSpc>
              <a:spcAft>
                <a:spcPts val="817"/>
              </a:spcAft>
            </a:pPr>
            <a:endParaRPr lang="en-US" sz="1800" kern="1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17"/>
              </a:spcAft>
            </a:pPr>
            <a:r>
              <a:rPr lang="en-US" sz="1800" kern="100">
                <a:latin typeface="Aptos" panose="020B0004020202020204" pitchFamily="34" charset="0"/>
                <a:ea typeface="Aptos" panose="020B0004020202020204" pitchFamily="34" charset="0"/>
                <a:cs typeface="Times New Roman" panose="02020603050405020304" pitchFamily="18" charset="0"/>
              </a:rPr>
              <a:t>(For US Public Schools, IB’s response race for race/ethnicity data of students who take our assessments is only about 40%)</a:t>
            </a:r>
          </a:p>
        </p:txBody>
      </p:sp>
      <p:sp>
        <p:nvSpPr>
          <p:cNvPr id="4" name="Slide Number Placeholder 3"/>
          <p:cNvSpPr>
            <a:spLocks noGrp="1"/>
          </p:cNvSpPr>
          <p:nvPr>
            <p:ph type="sldNum" sz="quarter" idx="5"/>
          </p:nvPr>
        </p:nvSpPr>
        <p:spPr/>
        <p:txBody>
          <a:bodyPr/>
          <a:lstStyle/>
          <a:p>
            <a:fld id="{73FA3FD4-992F-BD48-9034-36B943CA6C37}" type="slidenum">
              <a:rPr lang="en-US" smtClean="0"/>
              <a:t>19</a:t>
            </a:fld>
            <a:endParaRPr lang="en-US"/>
          </a:p>
        </p:txBody>
      </p:sp>
    </p:spTree>
    <p:extLst>
      <p:ext uri="{BB962C8B-B14F-4D97-AF65-F5344CB8AC3E}">
        <p14:creationId xmlns:p14="http://schemas.microsoft.com/office/powerpoint/2010/main" val="2520960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is a first-of-its-kind that delves into the latest data related to IB participation and growth—particularly among traditionally underserved student populations—as well as research outcomes for IB students.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the United States, the IB exemplifies how high-quality, holistic and future-focused education can lead to success for students from diverse schools and communities nationwide. This report demonstrates that the IB is not just about academic rigor, but about creating opportunities that prepare all students to thrive in our increasingly complex and interconnected world. The data and research in this report makes it clear that all students, regardless of personal circumstances, can benefit from an IB education.”</a:t>
            </a:r>
          </a:p>
          <a:p>
            <a:endParaRPr lang="en-US" dirty="0"/>
          </a:p>
        </p:txBody>
      </p:sp>
      <p:sp>
        <p:nvSpPr>
          <p:cNvPr id="4" name="Slide Number Placeholder 3"/>
          <p:cNvSpPr>
            <a:spLocks noGrp="1"/>
          </p:cNvSpPr>
          <p:nvPr>
            <p:ph type="sldNum" sz="quarter" idx="5"/>
          </p:nvPr>
        </p:nvSpPr>
        <p:spPr/>
        <p:txBody>
          <a:bodyPr/>
          <a:lstStyle/>
          <a:p>
            <a:fld id="{73FA3FD4-992F-BD48-9034-36B943CA6C37}" type="slidenum">
              <a:rPr lang="en-US" smtClean="0"/>
              <a:t>2</a:t>
            </a:fld>
            <a:endParaRPr lang="en-US"/>
          </a:p>
        </p:txBody>
      </p:sp>
    </p:spTree>
    <p:extLst>
      <p:ext uri="{BB962C8B-B14F-4D97-AF65-F5344CB8AC3E}">
        <p14:creationId xmlns:p14="http://schemas.microsoft.com/office/powerpoint/2010/main" val="1559361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7"/>
              </a:spcAft>
            </a:pPr>
            <a:r>
              <a:rPr lang="en-US" sz="1800" kern="100">
                <a:latin typeface="Aptos" panose="020B0004020202020204" pitchFamily="34" charset="0"/>
                <a:ea typeface="Aptos" panose="020B0004020202020204" pitchFamily="34" charset="0"/>
                <a:cs typeface="Times New Roman" panose="02020603050405020304" pitchFamily="18" charset="0"/>
              </a:rPr>
              <a:t>We recognize that not all students at IB World Schools necessarily participate in the available IB programmes, and we wanted to understand better the race/ethnicity composition within our IB classrooms. The PYP is delivered as a whole-school program, meaning all students in the school take the PYP so we can accurately estimated student enrollments by race and ethnicity.</a:t>
            </a:r>
          </a:p>
        </p:txBody>
      </p:sp>
      <p:sp>
        <p:nvSpPr>
          <p:cNvPr id="4" name="Slide Number Placeholder 3"/>
          <p:cNvSpPr>
            <a:spLocks noGrp="1"/>
          </p:cNvSpPr>
          <p:nvPr>
            <p:ph type="sldNum" sz="quarter" idx="5"/>
          </p:nvPr>
        </p:nvSpPr>
        <p:spPr/>
        <p:txBody>
          <a:bodyPr/>
          <a:lstStyle/>
          <a:p>
            <a:fld id="{73FA3FD4-992F-BD48-9034-36B943CA6C37}" type="slidenum">
              <a:rPr lang="en-US" smtClean="0"/>
              <a:t>20</a:t>
            </a:fld>
            <a:endParaRPr lang="en-US"/>
          </a:p>
        </p:txBody>
      </p:sp>
    </p:spTree>
    <p:extLst>
      <p:ext uri="{BB962C8B-B14F-4D97-AF65-F5344CB8AC3E}">
        <p14:creationId xmlns:p14="http://schemas.microsoft.com/office/powerpoint/2010/main" val="2652192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free or reduced-price lunch data from schools for the National School Lunch Program can help understand the poverty status level of schools nationally and within our IB schools. </a:t>
            </a:r>
          </a:p>
          <a:p>
            <a:pPr>
              <a:lnSpc>
                <a:spcPct val="107000"/>
              </a:lnSpc>
              <a:spcAft>
                <a:spcPts val="817"/>
              </a:spcAft>
            </a:pPr>
            <a:r>
              <a:rPr lang="en-US" sz="1800" kern="100">
                <a:latin typeface="Aptos" panose="020B0004020202020204" pitchFamily="34" charset="0"/>
                <a:ea typeface="Aptos" panose="020B0004020202020204" pitchFamily="34" charset="0"/>
                <a:cs typeface="Times New Roman" panose="02020603050405020304" pitchFamily="18" charset="0"/>
              </a:rPr>
              <a:t>We didn’t show it here, but you can see in the report where we use Title I eligibility status to understand the socioeconomic level of students at schools nationally and compare to our IB schools.</a:t>
            </a:r>
          </a:p>
          <a:p>
            <a:r>
              <a:rPr lang="en-US"/>
              <a:t>Eligible for Schoolwide Program: 59% all US vs. 56% IBWS</a:t>
            </a:r>
          </a:p>
          <a:p>
            <a:r>
              <a:rPr lang="en-US"/>
              <a:t>Eligible for Targeted Assistance School Program: 12% all US vs. 9% IBWS</a:t>
            </a:r>
          </a:p>
        </p:txBody>
      </p:sp>
      <p:sp>
        <p:nvSpPr>
          <p:cNvPr id="4" name="Slide Number Placeholder 3"/>
          <p:cNvSpPr>
            <a:spLocks noGrp="1"/>
          </p:cNvSpPr>
          <p:nvPr>
            <p:ph type="sldNum" sz="quarter" idx="5"/>
          </p:nvPr>
        </p:nvSpPr>
        <p:spPr/>
        <p:txBody>
          <a:bodyPr/>
          <a:lstStyle/>
          <a:p>
            <a:fld id="{73FA3FD4-992F-BD48-9034-36B943CA6C37}" type="slidenum">
              <a:rPr lang="en-US" smtClean="0"/>
              <a:t>21</a:t>
            </a:fld>
            <a:endParaRPr lang="en-US"/>
          </a:p>
        </p:txBody>
      </p:sp>
    </p:spTree>
    <p:extLst>
      <p:ext uri="{BB962C8B-B14F-4D97-AF65-F5344CB8AC3E}">
        <p14:creationId xmlns:p14="http://schemas.microsoft.com/office/powerpoint/2010/main" val="3833323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7"/>
              </a:spcAft>
            </a:pPr>
            <a:r>
              <a:rPr lang="en-US" sz="1800" kern="100">
                <a:latin typeface="Aptos" panose="020B0004020202020204" pitchFamily="34" charset="0"/>
                <a:ea typeface="Aptos" panose="020B0004020202020204" pitchFamily="34" charset="0"/>
                <a:cs typeface="Times New Roman" panose="02020603050405020304" pitchFamily="18" charset="0"/>
              </a:rPr>
              <a:t>Over the past 10 years, at US public schools offering the DP, the percentage of high school graduates who took at least one DP course increased from 16.6% to 18.9%, essentially shifting from 1 in 6 students to 1 in 5 students.</a:t>
            </a:r>
          </a:p>
          <a:p>
            <a:pPr>
              <a:lnSpc>
                <a:spcPct val="107000"/>
              </a:lnSpc>
              <a:spcAft>
                <a:spcPts val="817"/>
              </a:spcAft>
            </a:pPr>
            <a:r>
              <a:rPr lang="en-US" sz="1800" kern="100">
                <a:latin typeface="Aptos" panose="020B0004020202020204" pitchFamily="34" charset="0"/>
                <a:ea typeface="Aptos" panose="020B0004020202020204" pitchFamily="34" charset="0"/>
                <a:cs typeface="Times New Roman" panose="02020603050405020304" pitchFamily="18" charset="0"/>
              </a:rPr>
              <a:t>Furthermore, by classifying school participation rates into 4 groups reveals greater insight into the DP participation rate patterns at US public IB World Schools and its subsequent growth over the past 10 years.</a:t>
            </a:r>
          </a:p>
        </p:txBody>
      </p:sp>
      <p:sp>
        <p:nvSpPr>
          <p:cNvPr id="4" name="Slide Number Placeholder 3"/>
          <p:cNvSpPr>
            <a:spLocks noGrp="1"/>
          </p:cNvSpPr>
          <p:nvPr>
            <p:ph type="sldNum" sz="quarter" idx="5"/>
          </p:nvPr>
        </p:nvSpPr>
        <p:spPr/>
        <p:txBody>
          <a:bodyPr/>
          <a:lstStyle/>
          <a:p>
            <a:fld id="{73FA3FD4-992F-BD48-9034-36B943CA6C37}" type="slidenum">
              <a:rPr lang="en-US" smtClean="0"/>
              <a:t>22</a:t>
            </a:fld>
            <a:endParaRPr lang="en-US"/>
          </a:p>
        </p:txBody>
      </p:sp>
    </p:spTree>
    <p:extLst>
      <p:ext uri="{BB962C8B-B14F-4D97-AF65-F5344CB8AC3E}">
        <p14:creationId xmlns:p14="http://schemas.microsoft.com/office/powerpoint/2010/main" val="3474682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7"/>
              </a:spcAft>
            </a:pPr>
            <a:r>
              <a:rPr lang="en-US" sz="1800" kern="100">
                <a:latin typeface="Aptos" panose="020B0004020202020204" pitchFamily="34" charset="0"/>
                <a:ea typeface="Aptos" panose="020B0004020202020204" pitchFamily="34" charset="0"/>
                <a:cs typeface="Times New Roman" panose="02020603050405020304" pitchFamily="18" charset="0"/>
              </a:rPr>
              <a:t>Students choose DP courses across six subject groups: studies in language and literature, language acquisition, individuals and societies, sciences, mathematics, and arts. Courses are offered at either a high level or standard level, which differ in scope but are measured according to the same grade descriptors. SL courses are recommended to have at least 150 hours of instructional time, and HL courses are recommended to have at least 240 instructional hours. Students pursuing the full DP diploma must take either 3 or 4 of their six subjects at a Higher Level (HL). IB students in the US 2023 graduating class of high school took exams in over 100 IB subjects. Here are the 10 most popular. If interested in seeing a longer list of most popular subjects please see the full report online.</a:t>
            </a:r>
          </a:p>
          <a:p>
            <a:pPr>
              <a:lnSpc>
                <a:spcPct val="107000"/>
              </a:lnSpc>
              <a:spcAft>
                <a:spcPts val="817"/>
              </a:spcAft>
            </a:pPr>
            <a:endParaRPr lang="en-US" sz="1800" kern="10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FA3FD4-992F-BD48-9034-36B943CA6C37}" type="slidenum">
              <a:rPr lang="en-US" smtClean="0"/>
              <a:t>23</a:t>
            </a:fld>
            <a:endParaRPr lang="en-US"/>
          </a:p>
        </p:txBody>
      </p:sp>
    </p:spTree>
    <p:extLst>
      <p:ext uri="{BB962C8B-B14F-4D97-AF65-F5344CB8AC3E}">
        <p14:creationId xmlns:p14="http://schemas.microsoft.com/office/powerpoint/2010/main" val="4075629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7"/>
              </a:spcAft>
            </a:pPr>
            <a:r>
              <a:rPr lang="en-US" sz="1800" kern="100">
                <a:latin typeface="Aptos" panose="020B0004020202020204" pitchFamily="34" charset="0"/>
                <a:ea typeface="Aptos" panose="020B0004020202020204" pitchFamily="34" charset="0"/>
                <a:cs typeface="Times New Roman" panose="02020603050405020304" pitchFamily="18" charset="0"/>
              </a:rPr>
              <a:t>Here are some interesting facts and highlights from each of the 6 subject group areas. Students pursuing the DP diploma can choose an additional science, individuals and societies, or languages course instead of an arts course. The split of those choosing an arts course as opposed to an additional science, individuals and societies, or language course is about 50/50.</a:t>
            </a:r>
          </a:p>
          <a:p>
            <a:pPr>
              <a:lnSpc>
                <a:spcPct val="107000"/>
              </a:lnSpc>
              <a:spcAft>
                <a:spcPts val="817"/>
              </a:spcAft>
            </a:pPr>
            <a:endParaRPr lang="en-US" sz="1800" kern="1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17"/>
              </a:spcAft>
            </a:pPr>
            <a:r>
              <a:rPr lang="en-US" sz="1800" kern="100">
                <a:latin typeface="Aptos" panose="020B0004020202020204" pitchFamily="34" charset="0"/>
                <a:ea typeface="Aptos" panose="020B0004020202020204" pitchFamily="34" charset="0"/>
                <a:cs typeface="Times New Roman" panose="02020603050405020304" pitchFamily="18" charset="0"/>
              </a:rPr>
              <a:t>Of the 47 subjects in the studies in language and literature subject group, the overwhelming majority (97%) were either English A literature or English A language and literature.</a:t>
            </a:r>
          </a:p>
          <a:p>
            <a:pPr>
              <a:lnSpc>
                <a:spcPct val="107000"/>
              </a:lnSpc>
              <a:spcAft>
                <a:spcPts val="817"/>
              </a:spcAft>
            </a:pPr>
            <a:endParaRPr lang="en-US" sz="1800" kern="1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17"/>
              </a:spcAft>
            </a:pPr>
            <a:r>
              <a:rPr lang="en-US" sz="1800" kern="100">
                <a:latin typeface="Aptos" panose="020B0004020202020204" pitchFamily="34" charset="0"/>
                <a:ea typeface="Aptos" panose="020B0004020202020204" pitchFamily="34" charset="0"/>
                <a:cs typeface="Times New Roman" panose="02020603050405020304" pitchFamily="18" charset="0"/>
              </a:rPr>
              <a:t>Of the 26 subjects in the language acquisition subject group, the most popular 3 subjects (86%) were Spanish B, French, or Spanish ab initio.</a:t>
            </a:r>
          </a:p>
          <a:p>
            <a:pPr>
              <a:lnSpc>
                <a:spcPct val="107000"/>
              </a:lnSpc>
              <a:spcAft>
                <a:spcPts val="817"/>
              </a:spcAft>
            </a:pPr>
            <a:endParaRPr lang="en-US" sz="1800" kern="1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17"/>
              </a:spcAft>
            </a:pPr>
            <a:r>
              <a:rPr lang="en-US" sz="1800" kern="100">
                <a:latin typeface="Aptos" panose="020B0004020202020204" pitchFamily="34" charset="0"/>
                <a:ea typeface="Aptos" panose="020B0004020202020204" pitchFamily="34" charset="0"/>
                <a:cs typeface="Times New Roman" panose="02020603050405020304" pitchFamily="18" charset="0"/>
              </a:rPr>
              <a:t>Mathematics: applications and interpretation surpassed Mathematics: analysis and approaches in popularity and is mostly taken at a standard level. Mathematics: analysis and approaches is also more </a:t>
            </a:r>
          </a:p>
          <a:p>
            <a:pPr>
              <a:lnSpc>
                <a:spcPct val="107000"/>
              </a:lnSpc>
              <a:spcAft>
                <a:spcPts val="817"/>
              </a:spcAft>
            </a:pPr>
            <a:r>
              <a:rPr lang="en-US" sz="1800" kern="100">
                <a:latin typeface="Aptos" panose="020B0004020202020204" pitchFamily="34" charset="0"/>
                <a:ea typeface="Aptos" panose="020B0004020202020204" pitchFamily="34" charset="0"/>
                <a:cs typeface="Times New Roman" panose="02020603050405020304" pitchFamily="18" charset="0"/>
              </a:rPr>
              <a:t>likely to be taken at a standard level (73%).</a:t>
            </a:r>
          </a:p>
          <a:p>
            <a:endParaRPr lang="en-US"/>
          </a:p>
          <a:p>
            <a:r>
              <a:rPr lang="en-US"/>
              <a:t>Highlight Language, large modal %s</a:t>
            </a:r>
          </a:p>
        </p:txBody>
      </p:sp>
      <p:sp>
        <p:nvSpPr>
          <p:cNvPr id="4" name="Slide Number Placeholder 3"/>
          <p:cNvSpPr>
            <a:spLocks noGrp="1"/>
          </p:cNvSpPr>
          <p:nvPr>
            <p:ph type="sldNum" sz="quarter" idx="5"/>
          </p:nvPr>
        </p:nvSpPr>
        <p:spPr/>
        <p:txBody>
          <a:bodyPr/>
          <a:lstStyle/>
          <a:p>
            <a:fld id="{73FA3FD4-992F-BD48-9034-36B943CA6C37}" type="slidenum">
              <a:rPr lang="en-US" smtClean="0"/>
              <a:t>24</a:t>
            </a:fld>
            <a:endParaRPr lang="en-US"/>
          </a:p>
        </p:txBody>
      </p:sp>
    </p:spTree>
    <p:extLst>
      <p:ext uri="{BB962C8B-B14F-4D97-AF65-F5344CB8AC3E}">
        <p14:creationId xmlns:p14="http://schemas.microsoft.com/office/powerpoint/2010/main" val="3949671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A3FD4-992F-BD48-9034-36B943CA6C37}" type="slidenum">
              <a:rPr lang="en-US" smtClean="0"/>
              <a:t>25</a:t>
            </a:fld>
            <a:endParaRPr lang="en-US"/>
          </a:p>
        </p:txBody>
      </p:sp>
    </p:spTree>
    <p:extLst>
      <p:ext uri="{BB962C8B-B14F-4D97-AF65-F5344CB8AC3E}">
        <p14:creationId xmlns:p14="http://schemas.microsoft.com/office/powerpoint/2010/main" val="3017776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FL? Completing the IB program would get you the diploma</a:t>
            </a:r>
          </a:p>
        </p:txBody>
      </p:sp>
      <p:sp>
        <p:nvSpPr>
          <p:cNvPr id="4" name="Slide Number Placeholder 3"/>
          <p:cNvSpPr>
            <a:spLocks noGrp="1"/>
          </p:cNvSpPr>
          <p:nvPr>
            <p:ph type="sldNum" sz="quarter" idx="5"/>
          </p:nvPr>
        </p:nvSpPr>
        <p:spPr/>
        <p:txBody>
          <a:bodyPr/>
          <a:lstStyle/>
          <a:p>
            <a:fld id="{73FA3FD4-992F-BD48-9034-36B943CA6C37}" type="slidenum">
              <a:rPr lang="en-US" smtClean="0"/>
              <a:t>26</a:t>
            </a:fld>
            <a:endParaRPr lang="en-US"/>
          </a:p>
        </p:txBody>
      </p:sp>
    </p:spTree>
    <p:extLst>
      <p:ext uri="{BB962C8B-B14F-4D97-AF65-F5344CB8AC3E}">
        <p14:creationId xmlns:p14="http://schemas.microsoft.com/office/powerpoint/2010/main" val="1229008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Top 50 list has 22 states:</a:t>
            </a:r>
          </a:p>
          <a:p>
            <a:r>
              <a:rPr lang="en-US"/>
              <a:t>CA has 9 colleges/universities followed by </a:t>
            </a:r>
          </a:p>
          <a:p>
            <a:r>
              <a:rPr lang="en-US"/>
              <a:t>VA with 6</a:t>
            </a:r>
          </a:p>
          <a:p>
            <a:r>
              <a:rPr lang="en-US"/>
              <a:t>FL with 5 and </a:t>
            </a:r>
          </a:p>
          <a:p>
            <a:r>
              <a:rPr lang="en-US"/>
              <a:t>TX with 4</a:t>
            </a:r>
          </a:p>
        </p:txBody>
      </p:sp>
      <p:sp>
        <p:nvSpPr>
          <p:cNvPr id="4" name="Slide Number Placeholder 3"/>
          <p:cNvSpPr>
            <a:spLocks noGrp="1"/>
          </p:cNvSpPr>
          <p:nvPr>
            <p:ph type="sldNum" sz="quarter" idx="5"/>
          </p:nvPr>
        </p:nvSpPr>
        <p:spPr/>
        <p:txBody>
          <a:bodyPr/>
          <a:lstStyle/>
          <a:p>
            <a:fld id="{73FA3FD4-992F-BD48-9034-36B943CA6C37}" type="slidenum">
              <a:rPr lang="en-US" smtClean="0"/>
              <a:t>27</a:t>
            </a:fld>
            <a:endParaRPr lang="en-US"/>
          </a:p>
        </p:txBody>
      </p:sp>
    </p:spTree>
    <p:extLst>
      <p:ext uri="{BB962C8B-B14F-4D97-AF65-F5344CB8AC3E}">
        <p14:creationId xmlns:p14="http://schemas.microsoft.com/office/powerpoint/2010/main" val="1962711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A3FD4-992F-BD48-9034-36B943CA6C37}" type="slidenum">
              <a:rPr lang="en-US" smtClean="0"/>
              <a:t>28</a:t>
            </a:fld>
            <a:endParaRPr lang="en-US"/>
          </a:p>
        </p:txBody>
      </p:sp>
    </p:spTree>
    <p:extLst>
      <p:ext uri="{BB962C8B-B14F-4D97-AF65-F5344CB8AC3E}">
        <p14:creationId xmlns:p14="http://schemas.microsoft.com/office/powerpoint/2010/main" val="1807902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6710">
              <a:defRPr/>
            </a:pPr>
            <a:fld id="{73FA3FD4-992F-BD48-9034-36B943CA6C37}" type="slidenum">
              <a:rPr lang="en-US">
                <a:solidFill>
                  <a:prstClr val="black"/>
                </a:solidFill>
                <a:latin typeface="Calibri" panose="020F0502020204030204"/>
              </a:rPr>
              <a:pPr defTabSz="466710">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238170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A3FD4-992F-BD48-9034-36B943CA6C37}" type="slidenum">
              <a:rPr lang="en-US" smtClean="0"/>
              <a:t>3</a:t>
            </a:fld>
            <a:endParaRPr lang="en-US"/>
          </a:p>
        </p:txBody>
      </p:sp>
    </p:spTree>
    <p:extLst>
      <p:ext uri="{BB962C8B-B14F-4D97-AF65-F5344CB8AC3E}">
        <p14:creationId xmlns:p14="http://schemas.microsoft.com/office/powerpoint/2010/main" val="20261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https://www.ibo.org/research/outcomes-research/diploma-studies/postsecondary-outcomes-of-dp-graduates-in-the-united-states/</a:t>
            </a:r>
          </a:p>
          <a:p>
            <a:endParaRPr lang="en-US" dirty="0"/>
          </a:p>
          <a:p>
            <a:r>
              <a:rPr lang="en-US" dirty="0"/>
              <a:t>https://www.ibo.org/research/outcomes-research/cp-studies/postsecondary-outcomes-of-cp-graduates-in-the-united-states/</a:t>
            </a:r>
          </a:p>
          <a:p>
            <a:endParaRPr lang="en-US" dirty="0"/>
          </a:p>
        </p:txBody>
      </p:sp>
      <p:sp>
        <p:nvSpPr>
          <p:cNvPr id="4" name="Slide Number Placeholder 3"/>
          <p:cNvSpPr>
            <a:spLocks noGrp="1"/>
          </p:cNvSpPr>
          <p:nvPr>
            <p:ph type="sldNum" sz="quarter" idx="5"/>
          </p:nvPr>
        </p:nvSpPr>
        <p:spPr/>
        <p:txBody>
          <a:bodyPr/>
          <a:lstStyle/>
          <a:p>
            <a:fld id="{73FA3FD4-992F-BD48-9034-36B943CA6C37}" type="slidenum">
              <a:rPr lang="en-US" smtClean="0"/>
              <a:t>30</a:t>
            </a:fld>
            <a:endParaRPr lang="en-US"/>
          </a:p>
        </p:txBody>
      </p:sp>
    </p:spTree>
    <p:extLst>
      <p:ext uri="{BB962C8B-B14F-4D97-AF65-F5344CB8AC3E}">
        <p14:creationId xmlns:p14="http://schemas.microsoft.com/office/powerpoint/2010/main" val="2440255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A3FD4-992F-BD48-9034-36B943CA6C37}" type="slidenum">
              <a:rPr lang="en-US" smtClean="0"/>
              <a:t>31</a:t>
            </a:fld>
            <a:endParaRPr lang="en-US"/>
          </a:p>
        </p:txBody>
      </p:sp>
    </p:spTree>
    <p:extLst>
      <p:ext uri="{BB962C8B-B14F-4D97-AF65-F5344CB8AC3E}">
        <p14:creationId xmlns:p14="http://schemas.microsoft.com/office/powerpoint/2010/main" val="3701609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A3FD4-992F-BD48-9034-36B943CA6C37}" type="slidenum">
              <a:rPr lang="en-US" smtClean="0"/>
              <a:t>32</a:t>
            </a:fld>
            <a:endParaRPr lang="en-US"/>
          </a:p>
        </p:txBody>
      </p:sp>
    </p:spTree>
    <p:extLst>
      <p:ext uri="{BB962C8B-B14F-4D97-AF65-F5344CB8AC3E}">
        <p14:creationId xmlns:p14="http://schemas.microsoft.com/office/powerpoint/2010/main" val="4128458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A3FD4-992F-BD48-9034-36B943CA6C37}" type="slidenum">
              <a:rPr lang="en-US" smtClean="0"/>
              <a:t>33</a:t>
            </a:fld>
            <a:endParaRPr lang="en-US"/>
          </a:p>
        </p:txBody>
      </p:sp>
    </p:spTree>
    <p:extLst>
      <p:ext uri="{BB962C8B-B14F-4D97-AF65-F5344CB8AC3E}">
        <p14:creationId xmlns:p14="http://schemas.microsoft.com/office/powerpoint/2010/main" val="3237429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A3FD4-992F-BD48-9034-36B943CA6C37}" type="slidenum">
              <a:rPr lang="en-US" smtClean="0"/>
              <a:t>34</a:t>
            </a:fld>
            <a:endParaRPr lang="en-US"/>
          </a:p>
        </p:txBody>
      </p:sp>
    </p:spTree>
    <p:extLst>
      <p:ext uri="{BB962C8B-B14F-4D97-AF65-F5344CB8AC3E}">
        <p14:creationId xmlns:p14="http://schemas.microsoft.com/office/powerpoint/2010/main" val="4290236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A3FD4-992F-BD48-9034-36B943CA6C37}" type="slidenum">
              <a:rPr lang="en-US" smtClean="0"/>
              <a:t>35</a:t>
            </a:fld>
            <a:endParaRPr lang="en-US"/>
          </a:p>
        </p:txBody>
      </p:sp>
    </p:spTree>
    <p:extLst>
      <p:ext uri="{BB962C8B-B14F-4D97-AF65-F5344CB8AC3E}">
        <p14:creationId xmlns:p14="http://schemas.microsoft.com/office/powerpoint/2010/main" val="2093665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A3FD4-992F-BD48-9034-36B943CA6C37}" type="slidenum">
              <a:rPr lang="en-US" smtClean="0"/>
              <a:t>36</a:t>
            </a:fld>
            <a:endParaRPr lang="en-US"/>
          </a:p>
        </p:txBody>
      </p:sp>
    </p:spTree>
    <p:extLst>
      <p:ext uri="{BB962C8B-B14F-4D97-AF65-F5344CB8AC3E}">
        <p14:creationId xmlns:p14="http://schemas.microsoft.com/office/powerpoint/2010/main" val="1092457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N=706</a:t>
            </a:r>
          </a:p>
        </p:txBody>
      </p:sp>
      <p:sp>
        <p:nvSpPr>
          <p:cNvPr id="4" name="Slide Number Placeholder 3"/>
          <p:cNvSpPr>
            <a:spLocks noGrp="1"/>
          </p:cNvSpPr>
          <p:nvPr>
            <p:ph type="sldNum" sz="quarter" idx="5"/>
          </p:nvPr>
        </p:nvSpPr>
        <p:spPr/>
        <p:txBody>
          <a:bodyPr/>
          <a:lstStyle/>
          <a:p>
            <a:fld id="{73FA3FD4-992F-BD48-9034-36B943CA6C37}" type="slidenum">
              <a:rPr lang="en-US" smtClean="0"/>
              <a:t>37</a:t>
            </a:fld>
            <a:endParaRPr lang="en-US"/>
          </a:p>
        </p:txBody>
      </p:sp>
    </p:spTree>
    <p:extLst>
      <p:ext uri="{BB962C8B-B14F-4D97-AF65-F5344CB8AC3E}">
        <p14:creationId xmlns:p14="http://schemas.microsoft.com/office/powerpoint/2010/main" val="20924356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A3FD4-992F-BD48-9034-36B943CA6C37}" type="slidenum">
              <a:rPr lang="en-US" smtClean="0"/>
              <a:t>38</a:t>
            </a:fld>
            <a:endParaRPr lang="en-US"/>
          </a:p>
        </p:txBody>
      </p:sp>
    </p:spTree>
    <p:extLst>
      <p:ext uri="{BB962C8B-B14F-4D97-AF65-F5344CB8AC3E}">
        <p14:creationId xmlns:p14="http://schemas.microsoft.com/office/powerpoint/2010/main" val="868284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FA3FD4-992F-BD48-9034-36B943CA6C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49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A3FD4-992F-BD48-9034-36B943CA6C37}" type="slidenum">
              <a:rPr lang="en-US" smtClean="0"/>
              <a:t>4</a:t>
            </a:fld>
            <a:endParaRPr lang="en-US"/>
          </a:p>
        </p:txBody>
      </p:sp>
    </p:spTree>
    <p:extLst>
      <p:ext uri="{BB962C8B-B14F-4D97-AF65-F5344CB8AC3E}">
        <p14:creationId xmlns:p14="http://schemas.microsoft.com/office/powerpoint/2010/main" val="1601000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https://www.ibo.org/research/outcomes-research/diploma-studies/working-to-my-potential-experience-of-cps-students-in-the-ib-diploma-programme-2012/</a:t>
            </a:r>
            <a:endParaRPr lang="en-US" dirty="0"/>
          </a:p>
        </p:txBody>
      </p:sp>
      <p:sp>
        <p:nvSpPr>
          <p:cNvPr id="4" name="Slide Number Placeholder 3"/>
          <p:cNvSpPr>
            <a:spLocks noGrp="1"/>
          </p:cNvSpPr>
          <p:nvPr>
            <p:ph type="sldNum" sz="quarter" idx="5"/>
          </p:nvPr>
        </p:nvSpPr>
        <p:spPr/>
        <p:txBody>
          <a:bodyPr/>
          <a:lstStyle/>
          <a:p>
            <a:fld id="{73FA3FD4-992F-BD48-9034-36B943CA6C37}" type="slidenum">
              <a:rPr lang="en-US" smtClean="0"/>
              <a:t>40</a:t>
            </a:fld>
            <a:endParaRPr lang="en-US"/>
          </a:p>
        </p:txBody>
      </p:sp>
    </p:spTree>
    <p:extLst>
      <p:ext uri="{BB962C8B-B14F-4D97-AF65-F5344CB8AC3E}">
        <p14:creationId xmlns:p14="http://schemas.microsoft.com/office/powerpoint/2010/main" val="1828598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https://www.ibo.org/research/outcomes-research/diploma-studies/international-baccalaureate-programmes-in-title-i-schools-in-the-united-states-accessibility-participation-and-university-enrollment-2015/</a:t>
            </a:r>
          </a:p>
        </p:txBody>
      </p:sp>
      <p:sp>
        <p:nvSpPr>
          <p:cNvPr id="4" name="Slide Number Placeholder 3"/>
          <p:cNvSpPr>
            <a:spLocks noGrp="1"/>
          </p:cNvSpPr>
          <p:nvPr>
            <p:ph type="sldNum" sz="quarter" idx="5"/>
          </p:nvPr>
        </p:nvSpPr>
        <p:spPr/>
        <p:txBody>
          <a:bodyPr/>
          <a:lstStyle/>
          <a:p>
            <a:fld id="{73FA3FD4-992F-BD48-9034-36B943CA6C37}" type="slidenum">
              <a:rPr lang="en-US" smtClean="0"/>
              <a:t>41</a:t>
            </a:fld>
            <a:endParaRPr lang="en-US"/>
          </a:p>
        </p:txBody>
      </p:sp>
    </p:spTree>
    <p:extLst>
      <p:ext uri="{BB962C8B-B14F-4D97-AF65-F5344CB8AC3E}">
        <p14:creationId xmlns:p14="http://schemas.microsoft.com/office/powerpoint/2010/main" val="490365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A3FD4-992F-BD48-9034-36B943CA6C37}" type="slidenum">
              <a:rPr lang="en-US" smtClean="0"/>
              <a:t>42</a:t>
            </a:fld>
            <a:endParaRPr lang="en-US"/>
          </a:p>
        </p:txBody>
      </p:sp>
    </p:spTree>
    <p:extLst>
      <p:ext uri="{BB962C8B-B14F-4D97-AF65-F5344CB8AC3E}">
        <p14:creationId xmlns:p14="http://schemas.microsoft.com/office/powerpoint/2010/main" val="29599310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7"/>
              </a:spcAft>
            </a:pPr>
            <a:r>
              <a:rPr lang="en-US" sz="1800" kern="100">
                <a:latin typeface="Aptos" panose="020B0004020202020204" pitchFamily="34" charset="0"/>
                <a:ea typeface="Aptos" panose="020B0004020202020204" pitchFamily="34" charset="0"/>
                <a:cs typeface="Times New Roman" panose="02020603050405020304" pitchFamily="18" charset="0"/>
              </a:rPr>
              <a:t>While there is not sufficient data to determine precisely who can access IB programs, the best possible approximation of racial and ethnic groups for IB students in the US comes from enrollment data at IB World Schools in the US. For public schools we can source these enrollment data from the NCES Common Core of Data. For private schools, we can source these enrollment data from the Private School Survey. These approximations can be compared against the distribution in all US schools to estimate the availability of an IB education for diverse student groups.</a:t>
            </a:r>
          </a:p>
          <a:p>
            <a:pPr>
              <a:lnSpc>
                <a:spcPct val="107000"/>
              </a:lnSpc>
              <a:spcAft>
                <a:spcPts val="817"/>
              </a:spcAft>
            </a:pPr>
            <a:endParaRPr lang="en-US" sz="1800" kern="10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17"/>
              </a:spcAft>
            </a:pPr>
            <a:r>
              <a:rPr lang="en-US" sz="1800" kern="100">
                <a:latin typeface="Aptos" panose="020B0004020202020204" pitchFamily="34" charset="0"/>
                <a:ea typeface="Aptos" panose="020B0004020202020204" pitchFamily="34" charset="0"/>
                <a:cs typeface="Times New Roman" panose="02020603050405020304" pitchFamily="18" charset="0"/>
              </a:rPr>
              <a:t>(For US Public Schools, IB’s response race for race/ethnicity data of students who take our assessments is only about 40%)</a:t>
            </a:r>
          </a:p>
        </p:txBody>
      </p:sp>
      <p:sp>
        <p:nvSpPr>
          <p:cNvPr id="4" name="Slide Number Placeholder 3"/>
          <p:cNvSpPr>
            <a:spLocks noGrp="1"/>
          </p:cNvSpPr>
          <p:nvPr>
            <p:ph type="sldNum" sz="quarter" idx="5"/>
          </p:nvPr>
        </p:nvSpPr>
        <p:spPr/>
        <p:txBody>
          <a:bodyPr/>
          <a:lstStyle/>
          <a:p>
            <a:fld id="{73FA3FD4-992F-BD48-9034-36B943CA6C37}" type="slidenum">
              <a:rPr lang="en-US" smtClean="0"/>
              <a:t>43</a:t>
            </a:fld>
            <a:endParaRPr lang="en-US"/>
          </a:p>
        </p:txBody>
      </p:sp>
    </p:spTree>
    <p:extLst>
      <p:ext uri="{BB962C8B-B14F-4D97-AF65-F5344CB8AC3E}">
        <p14:creationId xmlns:p14="http://schemas.microsoft.com/office/powerpoint/2010/main" val="874705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free or reduced-price lunch data from schools for the National School Lunch Program can help understand the poverty status level of schools nationally and within our IB schools. </a:t>
            </a:r>
          </a:p>
          <a:p>
            <a:pPr>
              <a:lnSpc>
                <a:spcPct val="107000"/>
              </a:lnSpc>
              <a:spcAft>
                <a:spcPts val="817"/>
              </a:spcAft>
            </a:pPr>
            <a:r>
              <a:rPr lang="en-US" sz="1800" kern="100">
                <a:latin typeface="Aptos" panose="020B0004020202020204" pitchFamily="34" charset="0"/>
                <a:ea typeface="Aptos" panose="020B0004020202020204" pitchFamily="34" charset="0"/>
                <a:cs typeface="Times New Roman" panose="02020603050405020304" pitchFamily="18" charset="0"/>
              </a:rPr>
              <a:t>We didn’t show it here, but you can see in the report where we use Title I eligibility status to understand the socioeconomic level of students at schools nationally and compare to our IB schools.</a:t>
            </a:r>
          </a:p>
          <a:p>
            <a:r>
              <a:rPr lang="en-US"/>
              <a:t>Eligible for Schoolwide Program: 59% all US vs. 56% IBWS</a:t>
            </a:r>
          </a:p>
          <a:p>
            <a:r>
              <a:rPr lang="en-US"/>
              <a:t>Eligible for Targeted Assistance School Program: 12% all US vs. 9% IBWS</a:t>
            </a:r>
          </a:p>
        </p:txBody>
      </p:sp>
      <p:sp>
        <p:nvSpPr>
          <p:cNvPr id="4" name="Slide Number Placeholder 3"/>
          <p:cNvSpPr>
            <a:spLocks noGrp="1"/>
          </p:cNvSpPr>
          <p:nvPr>
            <p:ph type="sldNum" sz="quarter" idx="5"/>
          </p:nvPr>
        </p:nvSpPr>
        <p:spPr/>
        <p:txBody>
          <a:bodyPr/>
          <a:lstStyle/>
          <a:p>
            <a:fld id="{73FA3FD4-992F-BD48-9034-36B943CA6C37}" type="slidenum">
              <a:rPr lang="en-US" smtClean="0"/>
              <a:t>44</a:t>
            </a:fld>
            <a:endParaRPr lang="en-US"/>
          </a:p>
        </p:txBody>
      </p:sp>
    </p:spTree>
    <p:extLst>
      <p:ext uri="{BB962C8B-B14F-4D97-AF65-F5344CB8AC3E}">
        <p14:creationId xmlns:p14="http://schemas.microsoft.com/office/powerpoint/2010/main" val="4933373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A3FD4-992F-BD48-9034-36B943CA6C37}" type="slidenum">
              <a:rPr lang="en-US" smtClean="0"/>
              <a:t>45</a:t>
            </a:fld>
            <a:endParaRPr lang="en-US"/>
          </a:p>
        </p:txBody>
      </p:sp>
    </p:spTree>
    <p:extLst>
      <p:ext uri="{BB962C8B-B14F-4D97-AF65-F5344CB8AC3E}">
        <p14:creationId xmlns:p14="http://schemas.microsoft.com/office/powerpoint/2010/main" val="3758340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US" sz="1800" kern="100">
                <a:latin typeface="Aptos" panose="020B0004020202020204" pitchFamily="34" charset="0"/>
                <a:ea typeface="Aptos" panose="020B0004020202020204" pitchFamily="34" charset="0"/>
                <a:cs typeface="Times New Roman" panose="02020603050405020304" pitchFamily="18" charset="0"/>
              </a:rPr>
              <a:t>This is a map of our newest programme CP which began as a trial in 2012 within 27 schools around the world before being re-launched as the CP in November 2014. Since January 2016, all schools can apply for CP authorization and become an IB World School. The number of CP schools in the United States have grown from 30 in its first year in 2012-2013 to 175 in 2022-2023.</a:t>
            </a:r>
          </a:p>
          <a:p>
            <a:pPr defTabSz="933420">
              <a:defRPr/>
            </a:pPr>
            <a:endParaRPr lang="en-US" sz="1800" kern="100">
              <a:latin typeface="Aptos" panose="020B0004020202020204" pitchFamily="34" charset="0"/>
              <a:ea typeface="Aptos" panose="020B0004020202020204" pitchFamily="34" charset="0"/>
              <a:cs typeface="Times New Roman" panose="02020603050405020304" pitchFamily="18" charset="0"/>
            </a:endParaRPr>
          </a:p>
          <a:p>
            <a:pPr defTabSz="933420">
              <a:defRPr/>
            </a:pPr>
            <a:r>
              <a:rPr lang="en-US" sz="1800" kern="100">
                <a:latin typeface="Aptos" panose="020B0004020202020204" pitchFamily="34" charset="0"/>
                <a:ea typeface="Aptos" panose="020B0004020202020204" pitchFamily="34" charset="0"/>
                <a:cs typeface="Times New Roman" panose="02020603050405020304" pitchFamily="18" charset="0"/>
              </a:rPr>
              <a:t>Tease other maps (PYP, MYP, DP) in report</a:t>
            </a:r>
          </a:p>
          <a:p>
            <a:endParaRPr lang="en-US"/>
          </a:p>
        </p:txBody>
      </p:sp>
      <p:sp>
        <p:nvSpPr>
          <p:cNvPr id="4" name="Slide Number Placeholder 3"/>
          <p:cNvSpPr>
            <a:spLocks noGrp="1"/>
          </p:cNvSpPr>
          <p:nvPr>
            <p:ph type="sldNum" sz="quarter" idx="5"/>
          </p:nvPr>
        </p:nvSpPr>
        <p:spPr/>
        <p:txBody>
          <a:bodyPr/>
          <a:lstStyle/>
          <a:p>
            <a:fld id="{73FA3FD4-992F-BD48-9034-36B943CA6C37}" type="slidenum">
              <a:rPr lang="en-US" smtClean="0"/>
              <a:t>46</a:t>
            </a:fld>
            <a:endParaRPr lang="en-US"/>
          </a:p>
        </p:txBody>
      </p:sp>
    </p:spTree>
    <p:extLst>
      <p:ext uri="{BB962C8B-B14F-4D97-AF65-F5344CB8AC3E}">
        <p14:creationId xmlns:p14="http://schemas.microsoft.com/office/powerpoint/2010/main" val="1402711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A3FD4-992F-BD48-9034-36B943CA6C37}" type="slidenum">
              <a:rPr lang="en-US" smtClean="0"/>
              <a:t>47</a:t>
            </a:fld>
            <a:endParaRPr lang="en-US"/>
          </a:p>
        </p:txBody>
      </p:sp>
    </p:spTree>
    <p:extLst>
      <p:ext uri="{BB962C8B-B14F-4D97-AF65-F5344CB8AC3E}">
        <p14:creationId xmlns:p14="http://schemas.microsoft.com/office/powerpoint/2010/main" val="10330076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A3FD4-992F-BD48-9034-36B943CA6C37}" type="slidenum">
              <a:rPr lang="en-US" smtClean="0"/>
              <a:t>48</a:t>
            </a:fld>
            <a:endParaRPr lang="en-US"/>
          </a:p>
        </p:txBody>
      </p:sp>
    </p:spTree>
    <p:extLst>
      <p:ext uri="{BB962C8B-B14F-4D97-AF65-F5344CB8AC3E}">
        <p14:creationId xmlns:p14="http://schemas.microsoft.com/office/powerpoint/2010/main" val="37359022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A3FD4-992F-BD48-9034-36B943CA6C37}" type="slidenum">
              <a:rPr lang="en-US" smtClean="0"/>
              <a:t>49</a:t>
            </a:fld>
            <a:endParaRPr lang="en-US"/>
          </a:p>
        </p:txBody>
      </p:sp>
    </p:spTree>
    <p:extLst>
      <p:ext uri="{BB962C8B-B14F-4D97-AF65-F5344CB8AC3E}">
        <p14:creationId xmlns:p14="http://schemas.microsoft.com/office/powerpoint/2010/main" val="265016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https://www.brookings.edu/articles/transforming-education-for-holistic-student-development/</a:t>
            </a:r>
          </a:p>
        </p:txBody>
      </p:sp>
      <p:sp>
        <p:nvSpPr>
          <p:cNvPr id="4" name="Slide Number Placeholder 3"/>
          <p:cNvSpPr>
            <a:spLocks noGrp="1"/>
          </p:cNvSpPr>
          <p:nvPr>
            <p:ph type="sldNum" sz="quarter" idx="5"/>
          </p:nvPr>
        </p:nvSpPr>
        <p:spPr/>
        <p:txBody>
          <a:bodyPr/>
          <a:lstStyle/>
          <a:p>
            <a:fld id="{73FA3FD4-992F-BD48-9034-36B943CA6C37}" type="slidenum">
              <a:rPr lang="en-US" smtClean="0"/>
              <a:t>5</a:t>
            </a:fld>
            <a:endParaRPr lang="en-US"/>
          </a:p>
        </p:txBody>
      </p:sp>
    </p:spTree>
    <p:extLst>
      <p:ext uri="{BB962C8B-B14F-4D97-AF65-F5344CB8AC3E}">
        <p14:creationId xmlns:p14="http://schemas.microsoft.com/office/powerpoint/2010/main" val="52031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GB"/>
              <a:t>https://ibo.org/research/outcomes-research/myp-studies/performance-comparison-between-ib-and-non-ib-school-students-on-the-international-schools-assessment-2021/</a:t>
            </a:r>
          </a:p>
          <a:p>
            <a:pPr defTabSz="933420">
              <a:defRPr/>
            </a:pPr>
            <a:endParaRPr lang="en-GB"/>
          </a:p>
          <a:p>
            <a:pPr lvl="0"/>
            <a:r>
              <a:rPr lang="en-GB"/>
              <a:t>There were </a:t>
            </a:r>
            <a:r>
              <a:rPr lang="en-GB" b="1"/>
              <a:t>no</a:t>
            </a:r>
            <a:r>
              <a:rPr lang="en-GB"/>
              <a:t> instances in which non-IB students significantly outperformed IB students at any grade level or domain</a:t>
            </a:r>
            <a:endParaRPr lang="en-US"/>
          </a:p>
          <a:p>
            <a:pPr lvl="0"/>
            <a:r>
              <a:rPr lang="en-US"/>
              <a:t>MYP students achieved better results than non-IB students on all academic domains at grade 9, with medium effect sizes. </a:t>
            </a:r>
          </a:p>
          <a:p>
            <a:pPr defTabSz="933420">
              <a:defRPr/>
            </a:pPr>
            <a:r>
              <a:rPr lang="en-US"/>
              <a:t>MYP students: notable result for Scientific literacy at grade 10 (large effect size). </a:t>
            </a:r>
          </a:p>
          <a:p>
            <a:pPr defTabSz="933420">
              <a:defRPr/>
            </a:pPr>
            <a:endParaRPr lang="en-GB"/>
          </a:p>
          <a:p>
            <a:pPr defTabSz="933420">
              <a:defRPr/>
            </a:pPr>
            <a:endParaRPr lang="en-GB"/>
          </a:p>
          <a:p>
            <a:endParaRPr lang="en-US"/>
          </a:p>
        </p:txBody>
      </p:sp>
      <p:sp>
        <p:nvSpPr>
          <p:cNvPr id="4" name="Slide Number Placeholder 3"/>
          <p:cNvSpPr>
            <a:spLocks noGrp="1"/>
          </p:cNvSpPr>
          <p:nvPr>
            <p:ph type="sldNum" sz="quarter" idx="5"/>
          </p:nvPr>
        </p:nvSpPr>
        <p:spPr/>
        <p:txBody>
          <a:bodyPr/>
          <a:lstStyle/>
          <a:p>
            <a:pPr defTabSz="933420">
              <a:defRPr/>
            </a:pPr>
            <a:fld id="{0775476F-A808-1F46-A368-07984F6DA22E}" type="slidenum">
              <a:rPr lang="en-US">
                <a:solidFill>
                  <a:prstClr val="black"/>
                </a:solidFill>
                <a:latin typeface="Calibri" panose="020F0502020204030204"/>
              </a:rPr>
              <a:pPr defTabSz="933420">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427554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20">
              <a:defRPr/>
            </a:pPr>
            <a:r>
              <a:rPr lang="en-GB"/>
              <a:t>https://ibo.org/research/outcomes-research/myp-studies/performance-comparison-between-ib-and-non-ib-school-students-on-the-international-schools-assessment-2021/</a:t>
            </a:r>
          </a:p>
          <a:p>
            <a:pPr defTabSz="933420">
              <a:defRPr/>
            </a:pPr>
            <a:endParaRPr lang="en-GB"/>
          </a:p>
          <a:p>
            <a:pPr lvl="0"/>
            <a:r>
              <a:rPr lang="en-GB"/>
              <a:t>There were </a:t>
            </a:r>
            <a:r>
              <a:rPr lang="en-GB" b="1"/>
              <a:t>no</a:t>
            </a:r>
            <a:r>
              <a:rPr lang="en-GB"/>
              <a:t> instances in which non-IB students significantly outperformed IB students at any grade level or domain</a:t>
            </a:r>
            <a:endParaRPr lang="en-US"/>
          </a:p>
          <a:p>
            <a:pPr lvl="0"/>
            <a:r>
              <a:rPr lang="en-US"/>
              <a:t>MYP students achieved better results than non-IB students on all academic domains at grade 9, with medium effect sizes. </a:t>
            </a:r>
          </a:p>
          <a:p>
            <a:pPr defTabSz="933420">
              <a:defRPr/>
            </a:pPr>
            <a:r>
              <a:rPr lang="en-US"/>
              <a:t>MYP students: notable result for Scientific literacy at grade 10 (large effect size). </a:t>
            </a:r>
          </a:p>
          <a:p>
            <a:pPr defTabSz="933420">
              <a:defRPr/>
            </a:pPr>
            <a:endParaRPr lang="en-GB"/>
          </a:p>
          <a:p>
            <a:pPr defTabSz="933420">
              <a:defRPr/>
            </a:pPr>
            <a:endParaRPr lang="en-GB"/>
          </a:p>
          <a:p>
            <a:endParaRPr lang="en-US"/>
          </a:p>
        </p:txBody>
      </p:sp>
      <p:sp>
        <p:nvSpPr>
          <p:cNvPr id="4" name="Slide Number Placeholder 3"/>
          <p:cNvSpPr>
            <a:spLocks noGrp="1"/>
          </p:cNvSpPr>
          <p:nvPr>
            <p:ph type="sldNum" sz="quarter" idx="5"/>
          </p:nvPr>
        </p:nvSpPr>
        <p:spPr/>
        <p:txBody>
          <a:bodyPr/>
          <a:lstStyle/>
          <a:p>
            <a:pPr defTabSz="933420">
              <a:defRPr/>
            </a:pPr>
            <a:fld id="{0775476F-A808-1F46-A368-07984F6DA22E}" type="slidenum">
              <a:rPr lang="en-US">
                <a:solidFill>
                  <a:prstClr val="black"/>
                </a:solidFill>
                <a:latin typeface="Calibri" panose="020F0502020204030204"/>
              </a:rPr>
              <a:pPr defTabSz="933420">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670833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D4A11-DD89-4BA6-4658-8FAE35497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C941E-7441-EDB6-DB8F-6CEC191F02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D6D13-FE49-3D31-6F2B-A81F084379F4}"/>
              </a:ext>
            </a:extLst>
          </p:cNvPr>
          <p:cNvSpPr>
            <a:spLocks noGrp="1"/>
          </p:cNvSpPr>
          <p:nvPr>
            <p:ph type="body" idx="1"/>
          </p:nvPr>
        </p:nvSpPr>
        <p:spPr/>
        <p:txBody>
          <a:bodyPr/>
          <a:lstStyle/>
          <a:p>
            <a:r>
              <a:rPr lang="en-US"/>
              <a:t>https://ibo.org/research/curriculum-research/cross-programme/competencies-of-the-future/</a:t>
            </a:r>
          </a:p>
        </p:txBody>
      </p:sp>
      <p:sp>
        <p:nvSpPr>
          <p:cNvPr id="4" name="Slide Number Placeholder 3">
            <a:extLst>
              <a:ext uri="{FF2B5EF4-FFF2-40B4-BE49-F238E27FC236}">
                <a16:creationId xmlns:a16="http://schemas.microsoft.com/office/drawing/2014/main" id="{8C2CE544-443B-91F2-07F3-9AC6E2D06289}"/>
              </a:ext>
            </a:extLst>
          </p:cNvPr>
          <p:cNvSpPr>
            <a:spLocks noGrp="1"/>
          </p:cNvSpPr>
          <p:nvPr>
            <p:ph type="sldNum" sz="quarter" idx="5"/>
          </p:nvPr>
        </p:nvSpPr>
        <p:spPr/>
        <p:txBody>
          <a:bodyPr/>
          <a:lstStyle/>
          <a:p>
            <a:pPr defTabSz="933420">
              <a:defRPr/>
            </a:pPr>
            <a:fld id="{0775476F-A808-1F46-A368-07984F6DA22E}" type="slidenum">
              <a:rPr lang="en-US">
                <a:solidFill>
                  <a:prstClr val="black"/>
                </a:solidFill>
                <a:latin typeface="Calibri" panose="020F0502020204030204"/>
              </a:rPr>
              <a:pPr defTabSz="933420">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876600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https://www.ibo.org/research/wellbeing-research/</a:t>
            </a:r>
          </a:p>
        </p:txBody>
      </p:sp>
      <p:sp>
        <p:nvSpPr>
          <p:cNvPr id="4" name="Slide Number Placeholder 3"/>
          <p:cNvSpPr>
            <a:spLocks noGrp="1"/>
          </p:cNvSpPr>
          <p:nvPr>
            <p:ph type="sldNum" sz="quarter" idx="5"/>
          </p:nvPr>
        </p:nvSpPr>
        <p:spPr/>
        <p:txBody>
          <a:bodyPr/>
          <a:lstStyle/>
          <a:p>
            <a:fld id="{73FA3FD4-992F-BD48-9034-36B943CA6C37}" type="slidenum">
              <a:rPr lang="en-US" smtClean="0"/>
              <a:t>9</a:t>
            </a:fld>
            <a:endParaRPr lang="en-US"/>
          </a:p>
        </p:txBody>
      </p:sp>
    </p:spTree>
    <p:extLst>
      <p:ext uri="{BB962C8B-B14F-4D97-AF65-F5344CB8AC3E}">
        <p14:creationId xmlns:p14="http://schemas.microsoft.com/office/powerpoint/2010/main" val="3675267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95012" y="6629930"/>
            <a:ext cx="1424445" cy="228070"/>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fld id="{02C89652-6118-194A-A2A5-0F33353BC73A}" type="datetimeFigureOut">
              <a:rPr lang="en-US" noProof="0" smtClean="0"/>
              <a:pPr/>
              <a:t>9/23/2024</a:t>
            </a:fld>
            <a:endParaRPr lang="nl-NL"/>
          </a:p>
          <a:p>
            <a:endParaRPr lang="nl-NL"/>
          </a:p>
        </p:txBody>
      </p:sp>
      <p:sp>
        <p:nvSpPr>
          <p:cNvPr id="6" name="Tijdelijke aanduiding voor dianummer 5"/>
          <p:cNvSpPr>
            <a:spLocks noGrp="1"/>
          </p:cNvSpPr>
          <p:nvPr>
            <p:ph type="sldNum" sz="quarter" idx="12"/>
          </p:nvPr>
        </p:nvSpPr>
        <p:spPr>
          <a:xfrm>
            <a:off x="1919457" y="6629930"/>
            <a:ext cx="541867" cy="228070"/>
          </a:xfrm>
        </p:spPr>
        <p:txBody>
          <a:bodyPr/>
          <a:lstStyle/>
          <a:p>
            <a:fld id="{365E7149-2CBC-7E42-B4F4-E2E7C22F4267}"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681318" y="576264"/>
            <a:ext cx="8240282" cy="566738"/>
          </a:xfrm>
        </p:spPr>
        <p:txBody>
          <a:bodyPr anchor="t" anchorCtr="0"/>
          <a:lstStyle>
            <a:lvl1pPr algn="l">
              <a:defRPr sz="2000" b="1"/>
            </a:lvl1pPr>
          </a:lstStyle>
          <a:p>
            <a:r>
              <a:rPr lang="en-US" noProof="0"/>
              <a:t>Click to edit Master title style</a:t>
            </a:r>
          </a:p>
        </p:txBody>
      </p:sp>
      <p:sp>
        <p:nvSpPr>
          <p:cNvPr id="3" name="Tijdelijke aanduiding voor afbeelding 2"/>
          <p:cNvSpPr>
            <a:spLocks noGrp="1"/>
          </p:cNvSpPr>
          <p:nvPr>
            <p:ph type="pic" idx="1"/>
          </p:nvPr>
        </p:nvSpPr>
        <p:spPr>
          <a:xfrm>
            <a:off x="681318" y="1143002"/>
            <a:ext cx="8240282" cy="4847736"/>
          </a:xfrm>
          <a:solidFill>
            <a:schemeClr val="accent6">
              <a:lumMod val="40000"/>
              <a:lumOff val="60000"/>
            </a:schemeClr>
          </a:solidFill>
        </p:spPr>
        <p:txBody>
          <a:bodyPr tIns="180000">
            <a:normAutofit/>
          </a:bodyPr>
          <a:lstStyle>
            <a:lvl1pPr marL="0" indent="0" algn="ctr">
              <a:buNone/>
              <a:defRPr sz="20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4" name="Tijdelijke aanduiding voor tekst 3"/>
          <p:cNvSpPr>
            <a:spLocks noGrp="1"/>
          </p:cNvSpPr>
          <p:nvPr>
            <p:ph type="body" sz="half" idx="2"/>
          </p:nvPr>
        </p:nvSpPr>
        <p:spPr>
          <a:xfrm>
            <a:off x="9124800" y="4960137"/>
            <a:ext cx="2457601" cy="1030601"/>
          </a:xfrm>
        </p:spPr>
        <p:txBody>
          <a:bodyPr anchor="b" anchorCtr="0">
            <a:normAutofit/>
          </a:bodyPr>
          <a:lstStyle>
            <a:lvl1pPr marL="0" indent="0">
              <a:lnSpc>
                <a:spcPct val="100000"/>
              </a:lnSpc>
              <a:buNone/>
              <a:defRPr sz="12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Tijdelijke aanduiding voor datum 4"/>
          <p:cNvSpPr>
            <a:spLocks noGrp="1"/>
          </p:cNvSpPr>
          <p:nvPr>
            <p:ph type="dt" sz="half" idx="10"/>
          </p:nvPr>
        </p:nvSpPr>
        <p:spPr/>
        <p:txBody>
          <a:bodyPr/>
          <a:lstStyle/>
          <a:p>
            <a:fld id="{02C89652-6118-194A-A2A5-0F33353BC73A}" type="datetimeFigureOut">
              <a:rPr lang="en-US" noProof="0" smtClean="0"/>
              <a:pPr/>
              <a:t>9/23/2024</a:t>
            </a:fld>
            <a:endParaRPr lang="en-US" noProof="0"/>
          </a:p>
        </p:txBody>
      </p:sp>
      <p:sp>
        <p:nvSpPr>
          <p:cNvPr id="6" name="Tijdelijke aanduiding voor voettekst 5"/>
          <p:cNvSpPr>
            <a:spLocks noGrp="1"/>
          </p:cNvSpPr>
          <p:nvPr>
            <p:ph type="ftr" sz="quarter" idx="11"/>
          </p:nvPr>
        </p:nvSpPr>
        <p:spPr/>
        <p:txBody>
          <a:bodyPr/>
          <a:lstStyle/>
          <a:p>
            <a:endParaRPr lang="en-US" noProof="0"/>
          </a:p>
        </p:txBody>
      </p:sp>
      <p:sp>
        <p:nvSpPr>
          <p:cNvPr id="7" name="Tijdelijke aanduiding voor dianummer 6"/>
          <p:cNvSpPr>
            <a:spLocks noGrp="1"/>
          </p:cNvSpPr>
          <p:nvPr>
            <p:ph type="sldNum" sz="quarter" idx="12"/>
          </p:nvPr>
        </p:nvSpPr>
        <p:spPr/>
        <p:txBody>
          <a:bodyPr/>
          <a:lstStyle/>
          <a:p>
            <a:fld id="{365E7149-2CBC-7E42-B4F4-E2E7C22F4267}" type="slidenum">
              <a:rPr lang="en-US" noProof="0" smtClean="0"/>
              <a:pPr/>
              <a:t>‹#›</a:t>
            </a:fld>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28D643B-4279-7E4A-9CCC-1731D58D9366}"/>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2635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50084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a:t>X</a:t>
            </a:r>
          </a:p>
        </p:txBody>
      </p:sp>
    </p:spTree>
    <p:extLst>
      <p:ext uri="{BB962C8B-B14F-4D97-AF65-F5344CB8AC3E}">
        <p14:creationId xmlns:p14="http://schemas.microsoft.com/office/powerpoint/2010/main" val="1203694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4139595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81352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2638576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1187397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a:t>“</a:t>
            </a:r>
          </a:p>
        </p:txBody>
      </p:sp>
    </p:spTree>
    <p:extLst>
      <p:ext uri="{BB962C8B-B14F-4D97-AF65-F5344CB8AC3E}">
        <p14:creationId xmlns:p14="http://schemas.microsoft.com/office/powerpoint/2010/main" val="3143830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204315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20437" y="2816014"/>
            <a:ext cx="10949049" cy="1588561"/>
          </a:xfrm>
        </p:spPr>
        <p:txBody>
          <a:bodyPr/>
          <a:lstStyle>
            <a:lvl1pPr algn="l">
              <a:defRPr>
                <a:solidFill>
                  <a:schemeClr val="bg1"/>
                </a:solidFill>
              </a:defRPr>
            </a:lvl1pPr>
          </a:lstStyle>
          <a:p>
            <a:r>
              <a:rPr lang="en-GB" noProof="0"/>
              <a:t>Click to edit Filler title</a:t>
            </a:r>
            <a:endParaRPr lang="en-US" noProof="0"/>
          </a:p>
        </p:txBody>
      </p:sp>
      <p:sp>
        <p:nvSpPr>
          <p:cNvPr id="3" name="Subtitel 2"/>
          <p:cNvSpPr>
            <a:spLocks noGrp="1"/>
          </p:cNvSpPr>
          <p:nvPr>
            <p:ph type="subTitle" idx="1" hasCustomPrompt="1"/>
          </p:nvPr>
        </p:nvSpPr>
        <p:spPr>
          <a:xfrm>
            <a:off x="720437" y="4404575"/>
            <a:ext cx="10949049" cy="872062"/>
          </a:xfrm>
        </p:spPr>
        <p:txBody>
          <a:bodyPr anchor="b" anchorCtr="0">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edit Filler subtitle</a:t>
            </a:r>
            <a:endParaRPr lang="en-US" noProof="0"/>
          </a:p>
        </p:txBody>
      </p:sp>
      <p:sp>
        <p:nvSpPr>
          <p:cNvPr id="4" name="Tijdelijke aanduiding voor datum 3"/>
          <p:cNvSpPr>
            <a:spLocks noGrp="1"/>
          </p:cNvSpPr>
          <p:nvPr>
            <p:ph type="dt" sz="half" idx="10"/>
          </p:nvPr>
        </p:nvSpPr>
        <p:spPr>
          <a:xfrm>
            <a:off x="5256810" y="6629930"/>
            <a:ext cx="1424445" cy="228070"/>
          </a:xfrm>
        </p:spPr>
        <p:txBody>
          <a:bodyPr/>
          <a:lstStyle>
            <a:lvl1pPr>
              <a:defRPr>
                <a:solidFill>
                  <a:schemeClr val="bg1"/>
                </a:solidFill>
              </a:defRPr>
            </a:lvl1pPr>
          </a:lstStyle>
          <a:p>
            <a:fld id="{02C89652-6118-194A-A2A5-0F33353BC73A}" type="datetimeFigureOut">
              <a:rPr lang="en-US" smtClean="0"/>
              <a:pPr/>
              <a:t>9/23/2024</a:t>
            </a:fld>
            <a:endParaRPr lang="en-US"/>
          </a:p>
        </p:txBody>
      </p:sp>
      <p:sp>
        <p:nvSpPr>
          <p:cNvPr id="6" name="Tijdelijke aanduiding voor dianummer 5"/>
          <p:cNvSpPr>
            <a:spLocks noGrp="1"/>
          </p:cNvSpPr>
          <p:nvPr>
            <p:ph type="sldNum" sz="quarter" idx="12"/>
          </p:nvPr>
        </p:nvSpPr>
        <p:spPr>
          <a:xfrm>
            <a:off x="6681255" y="6629930"/>
            <a:ext cx="541867" cy="228070"/>
          </a:xfrm>
        </p:spPr>
        <p:txBody>
          <a:bodyPr/>
          <a:lstStyle>
            <a:lvl1pPr>
              <a:defRPr>
                <a:solidFill>
                  <a:schemeClr val="bg1"/>
                </a:solidFill>
              </a:defRPr>
            </a:lvl1pPr>
          </a:lstStyle>
          <a:p>
            <a:fld id="{365E7149-2CBC-7E42-B4F4-E2E7C22F426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247327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14214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3111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a:t>X</a:t>
            </a:r>
          </a:p>
        </p:txBody>
      </p:sp>
    </p:spTree>
    <p:extLst>
      <p:ext uri="{BB962C8B-B14F-4D97-AF65-F5344CB8AC3E}">
        <p14:creationId xmlns:p14="http://schemas.microsoft.com/office/powerpoint/2010/main" val="618685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901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75823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348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4092262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3835251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267995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02C89652-6118-194A-A2A5-0F33353BC73A}" type="datetimeFigureOut">
              <a:rPr lang="en-US" noProof="0" smtClean="0"/>
              <a:pPr/>
              <a:t>9/23/2024</a:t>
            </a:fld>
            <a:endParaRPr lang="en-US" noProof="0"/>
          </a:p>
        </p:txBody>
      </p:sp>
      <p:sp>
        <p:nvSpPr>
          <p:cNvPr id="5" name="Tijdelijke aanduiding voor voettekst 4"/>
          <p:cNvSpPr>
            <a:spLocks noGrp="1"/>
          </p:cNvSpPr>
          <p:nvPr>
            <p:ph type="ftr" sz="quarter" idx="11"/>
          </p:nvPr>
        </p:nvSpPr>
        <p:spPr/>
        <p:txBody>
          <a:bodyPr/>
          <a:lstStyle/>
          <a:p>
            <a:endParaRPr lang="en-US" noProof="0"/>
          </a:p>
        </p:txBody>
      </p:sp>
      <p:sp>
        <p:nvSpPr>
          <p:cNvPr id="6" name="Tijdelijke aanduiding voor dianummer 5"/>
          <p:cNvSpPr>
            <a:spLocks noGrp="1"/>
          </p:cNvSpPr>
          <p:nvPr>
            <p:ph type="sldNum" sz="quarter" idx="12"/>
          </p:nvPr>
        </p:nvSpPr>
        <p:spPr/>
        <p:txBody>
          <a:bodyPr/>
          <a:lstStyle/>
          <a:p>
            <a:fld id="{365E7149-2CBC-7E42-B4F4-E2E7C22F4267}" type="slidenum">
              <a:rPr lang="en-US" noProof="0" smtClean="0"/>
              <a:pPr/>
              <a:t>‹#›</a:t>
            </a:fld>
            <a:endParaRPr lang="en-US" noProof="0"/>
          </a:p>
        </p:txBody>
      </p:sp>
      <p:sp>
        <p:nvSpPr>
          <p:cNvPr id="7" name="Tijdelijke aanduiding voor titel 1">
            <a:extLst>
              <a:ext uri="{FF2B5EF4-FFF2-40B4-BE49-F238E27FC236}">
                <a16:creationId xmlns:a16="http://schemas.microsoft.com/office/drawing/2014/main" id="{FDEA3F2D-6067-8E48-B5BC-7E6C940482B0}"/>
              </a:ext>
            </a:extLst>
          </p:cNvPr>
          <p:cNvSpPr>
            <a:spLocks noGrp="1"/>
          </p:cNvSpPr>
          <p:nvPr>
            <p:ph type="title"/>
          </p:nvPr>
        </p:nvSpPr>
        <p:spPr>
          <a:xfrm>
            <a:off x="675341" y="576264"/>
            <a:ext cx="10907059" cy="968841"/>
          </a:xfrm>
          <a:prstGeom prst="rect">
            <a:avLst/>
          </a:prstGeom>
        </p:spPr>
        <p:txBody>
          <a:bodyPr vert="horz" lIns="0" tIns="0" rIns="0" bIns="0" rtlCol="0" anchor="t" anchorCtr="0">
            <a:normAutofit/>
          </a:bodyPr>
          <a:lstStyle/>
          <a:p>
            <a:r>
              <a:rPr lang="en-US" noProof="0"/>
              <a:t>Click to edit Master title style</a:t>
            </a:r>
          </a:p>
        </p:txBody>
      </p:sp>
      <p:sp>
        <p:nvSpPr>
          <p:cNvPr id="8" name="Tijdelijke aanduiding voor tekst 2">
            <a:extLst>
              <a:ext uri="{FF2B5EF4-FFF2-40B4-BE49-F238E27FC236}">
                <a16:creationId xmlns:a16="http://schemas.microsoft.com/office/drawing/2014/main" id="{FC289A52-4513-404D-88F8-5DE252F598C8}"/>
              </a:ext>
            </a:extLst>
          </p:cNvPr>
          <p:cNvSpPr>
            <a:spLocks noGrp="1"/>
          </p:cNvSpPr>
          <p:nvPr>
            <p:ph idx="1"/>
          </p:nvPr>
        </p:nvSpPr>
        <p:spPr>
          <a:xfrm>
            <a:off x="675341" y="1627356"/>
            <a:ext cx="10907059" cy="4654379"/>
          </a:xfrm>
          <a:prstGeom prst="rect">
            <a:avLst/>
          </a:prstGeom>
        </p:spPr>
        <p:txBody>
          <a:bodyPr vert="horz" lIns="0" tIns="0" rIns="0" bIns="0" rtlCol="0"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642516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4042-794B-C69E-F6BA-7ABBB0241F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AA1B6-CEAC-4087-88EB-AE2CABB31B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FE35F0-8C3D-D338-2FA1-5FFF89619B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929ADF5-67FB-4283-E95A-4582E97C2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65211-340D-524E-0701-5CD71DD0F67C}"/>
              </a:ext>
            </a:extLst>
          </p:cNvPr>
          <p:cNvSpPr>
            <a:spLocks noGrp="1"/>
          </p:cNvSpPr>
          <p:nvPr>
            <p:ph type="sldNum" sz="quarter" idx="12"/>
          </p:nvPr>
        </p:nvSpPr>
        <p:spPr/>
        <p:txBody>
          <a:bodyPr/>
          <a:lstStyle/>
          <a:p>
            <a:fld id="{18C96759-B3C5-4189-80CA-01EF8AED67AC}" type="slidenum">
              <a:rPr lang="en-US" smtClean="0"/>
              <a:t>‹#›</a:t>
            </a:fld>
            <a:endParaRPr lang="en-US"/>
          </a:p>
        </p:txBody>
      </p:sp>
    </p:spTree>
    <p:extLst>
      <p:ext uri="{BB962C8B-B14F-4D97-AF65-F5344CB8AC3E}">
        <p14:creationId xmlns:p14="http://schemas.microsoft.com/office/powerpoint/2010/main" val="704443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8BBE-1BF1-4548-3964-A5784F8A9ED2}"/>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8B473765-1763-E40F-CC05-2AE724B2FF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DF15B-7BAC-A985-7DAB-60C5E42FEB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0E07FA-F2CD-35C4-F18D-AA098FBCC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EABA4-1487-B1F0-2C93-B072550FF842}"/>
              </a:ext>
            </a:extLst>
          </p:cNvPr>
          <p:cNvSpPr>
            <a:spLocks noGrp="1"/>
          </p:cNvSpPr>
          <p:nvPr>
            <p:ph type="sldNum" sz="quarter" idx="12"/>
          </p:nvPr>
        </p:nvSpPr>
        <p:spPr/>
        <p:txBody>
          <a:bodyPr/>
          <a:lstStyle/>
          <a:p>
            <a:fld id="{18C96759-B3C5-4189-80CA-01EF8AED67AC}" type="slidenum">
              <a:rPr lang="en-US" smtClean="0"/>
              <a:t>‹#›</a:t>
            </a:fld>
            <a:endParaRPr lang="en-US"/>
          </a:p>
        </p:txBody>
      </p:sp>
    </p:spTree>
    <p:extLst>
      <p:ext uri="{BB962C8B-B14F-4D97-AF65-F5344CB8AC3E}">
        <p14:creationId xmlns:p14="http://schemas.microsoft.com/office/powerpoint/2010/main" val="993187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1D73-7E50-479F-1433-4AA5068099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12434A-A61C-F69F-6989-64AA4E010E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403520-95C8-E5A5-39CC-85A392D2447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D1B963D-D0E8-D788-D0F0-5E73130B0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FFE95-50FF-E79A-D9B6-4D861A2ADFE6}"/>
              </a:ext>
            </a:extLst>
          </p:cNvPr>
          <p:cNvSpPr>
            <a:spLocks noGrp="1"/>
          </p:cNvSpPr>
          <p:nvPr>
            <p:ph type="sldNum" sz="quarter" idx="12"/>
          </p:nvPr>
        </p:nvSpPr>
        <p:spPr/>
        <p:txBody>
          <a:bodyPr/>
          <a:lstStyle/>
          <a:p>
            <a:fld id="{18C96759-B3C5-4189-80CA-01EF8AED67AC}" type="slidenum">
              <a:rPr lang="en-US" smtClean="0"/>
              <a:t>‹#›</a:t>
            </a:fld>
            <a:endParaRPr lang="en-US"/>
          </a:p>
        </p:txBody>
      </p:sp>
    </p:spTree>
    <p:extLst>
      <p:ext uri="{BB962C8B-B14F-4D97-AF65-F5344CB8AC3E}">
        <p14:creationId xmlns:p14="http://schemas.microsoft.com/office/powerpoint/2010/main" val="156948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69A2-44CA-6A8C-D93E-9ECC7D2FA2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C22885-6C2C-F4DB-CF46-D80693B4B3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B240E3-5E78-F8A9-7560-D0A734D655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8E5078-B683-FCB0-1234-9F1AD0CD29B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8E72809-FBE9-7D12-307C-A3B43E225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5A6A2-5E4A-1668-23D7-C3C83EBEE9A6}"/>
              </a:ext>
            </a:extLst>
          </p:cNvPr>
          <p:cNvSpPr>
            <a:spLocks noGrp="1"/>
          </p:cNvSpPr>
          <p:nvPr>
            <p:ph type="sldNum" sz="quarter" idx="12"/>
          </p:nvPr>
        </p:nvSpPr>
        <p:spPr/>
        <p:txBody>
          <a:bodyPr/>
          <a:lstStyle/>
          <a:p>
            <a:fld id="{18C96759-B3C5-4189-80CA-01EF8AED67AC}" type="slidenum">
              <a:rPr lang="en-US" smtClean="0"/>
              <a:t>‹#›</a:t>
            </a:fld>
            <a:endParaRPr lang="en-US"/>
          </a:p>
        </p:txBody>
      </p:sp>
    </p:spTree>
    <p:extLst>
      <p:ext uri="{BB962C8B-B14F-4D97-AF65-F5344CB8AC3E}">
        <p14:creationId xmlns:p14="http://schemas.microsoft.com/office/powerpoint/2010/main" val="4137478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D9193-ABF4-4A76-89A8-60E272AC43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7873D6-DD5D-C654-D02F-951257416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073BE-F6C5-80E8-87B9-19B68C43A7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BFA277-19FC-67C6-2B57-48BD99FA46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0D6B3-3C2C-14DA-1517-A33D6969D6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67DF7E-ECFF-591D-EFEF-47EE630AFEA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9E169A8-EF81-6F4B-69F4-B2D04AE07A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BB33DD-4649-11F4-1484-36A546F4119C}"/>
              </a:ext>
            </a:extLst>
          </p:cNvPr>
          <p:cNvSpPr>
            <a:spLocks noGrp="1"/>
          </p:cNvSpPr>
          <p:nvPr>
            <p:ph type="sldNum" sz="quarter" idx="12"/>
          </p:nvPr>
        </p:nvSpPr>
        <p:spPr/>
        <p:txBody>
          <a:bodyPr/>
          <a:lstStyle/>
          <a:p>
            <a:fld id="{18C96759-B3C5-4189-80CA-01EF8AED67AC}" type="slidenum">
              <a:rPr lang="en-US" smtClean="0"/>
              <a:t>‹#›</a:t>
            </a:fld>
            <a:endParaRPr lang="en-US"/>
          </a:p>
        </p:txBody>
      </p:sp>
    </p:spTree>
    <p:extLst>
      <p:ext uri="{BB962C8B-B14F-4D97-AF65-F5344CB8AC3E}">
        <p14:creationId xmlns:p14="http://schemas.microsoft.com/office/powerpoint/2010/main" val="3066447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2F8B8-7AA6-F96B-4F49-21F56E7907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875154-19F6-D20C-A5C3-BCC50D005E2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DBDC658-9707-3784-3EA6-C9138897FA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E4F8C-CE79-EC3A-CBA6-F899EFAB6342}"/>
              </a:ext>
            </a:extLst>
          </p:cNvPr>
          <p:cNvSpPr>
            <a:spLocks noGrp="1"/>
          </p:cNvSpPr>
          <p:nvPr>
            <p:ph type="sldNum" sz="quarter" idx="12"/>
          </p:nvPr>
        </p:nvSpPr>
        <p:spPr/>
        <p:txBody>
          <a:bodyPr/>
          <a:lstStyle/>
          <a:p>
            <a:fld id="{18C96759-B3C5-4189-80CA-01EF8AED67AC}" type="slidenum">
              <a:rPr lang="en-US" smtClean="0"/>
              <a:t>‹#›</a:t>
            </a:fld>
            <a:endParaRPr lang="en-US"/>
          </a:p>
        </p:txBody>
      </p:sp>
    </p:spTree>
    <p:extLst>
      <p:ext uri="{BB962C8B-B14F-4D97-AF65-F5344CB8AC3E}">
        <p14:creationId xmlns:p14="http://schemas.microsoft.com/office/powerpoint/2010/main" val="1876510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24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28D643B-4279-7E4A-9CCC-1731D58D9366}"/>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800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32B6-CDB6-87D3-CA5A-620D21A3D0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D868C5-354B-D6EF-D9B9-3B81024381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76E95-8CF4-A9A9-0B19-D96887AC7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5AFBF5-1FF3-18F8-CD8A-8E18276F852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9F07449-E523-351A-DFE2-66F8F93F66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5BAAF2-B5FA-57F3-4E9D-AFEF0035F96C}"/>
              </a:ext>
            </a:extLst>
          </p:cNvPr>
          <p:cNvSpPr>
            <a:spLocks noGrp="1"/>
          </p:cNvSpPr>
          <p:nvPr>
            <p:ph type="sldNum" sz="quarter" idx="12"/>
          </p:nvPr>
        </p:nvSpPr>
        <p:spPr/>
        <p:txBody>
          <a:bodyPr/>
          <a:lstStyle/>
          <a:p>
            <a:fld id="{18C96759-B3C5-4189-80CA-01EF8AED67AC}" type="slidenum">
              <a:rPr lang="en-US" smtClean="0"/>
              <a:t>‹#›</a:t>
            </a:fld>
            <a:endParaRPr lang="en-US"/>
          </a:p>
        </p:txBody>
      </p:sp>
    </p:spTree>
    <p:extLst>
      <p:ext uri="{BB962C8B-B14F-4D97-AF65-F5344CB8AC3E}">
        <p14:creationId xmlns:p14="http://schemas.microsoft.com/office/powerpoint/2010/main" val="197453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el 1"/>
          <p:cNvSpPr>
            <a:spLocks noGrp="1"/>
          </p:cNvSpPr>
          <p:nvPr>
            <p:ph type="title"/>
          </p:nvPr>
        </p:nvSpPr>
        <p:spPr>
          <a:xfrm>
            <a:off x="675341" y="1701800"/>
            <a:ext cx="10907059" cy="1727200"/>
          </a:xfrm>
        </p:spPr>
        <p:txBody>
          <a:bodyPr anchor="t">
            <a:normAutofit/>
          </a:bodyPr>
          <a:lstStyle>
            <a:lvl1pPr algn="l">
              <a:defRPr sz="3600" b="1" cap="none"/>
            </a:lvl1pPr>
          </a:lstStyle>
          <a:p>
            <a:r>
              <a:rPr lang="en-US" noProof="0"/>
              <a:t>Click to edit Master title style</a:t>
            </a:r>
          </a:p>
        </p:txBody>
      </p:sp>
      <p:sp>
        <p:nvSpPr>
          <p:cNvPr id="3" name="Tijdelijke aanduiding voor tekst 2"/>
          <p:cNvSpPr>
            <a:spLocks noGrp="1"/>
          </p:cNvSpPr>
          <p:nvPr>
            <p:ph type="body" idx="1"/>
          </p:nvPr>
        </p:nvSpPr>
        <p:spPr>
          <a:xfrm>
            <a:off x="675341" y="3429000"/>
            <a:ext cx="10907059" cy="1500187"/>
          </a:xfrm>
        </p:spPr>
        <p:txBody>
          <a:bodyPr anchor="t" anchorCtr="0">
            <a:normAutofit/>
          </a:bodyPr>
          <a:lstStyle>
            <a:lvl1pPr marL="0" indent="0">
              <a:spcBef>
                <a:spcPts val="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Tijdelijke aanduiding voor datum 3"/>
          <p:cNvSpPr>
            <a:spLocks noGrp="1"/>
          </p:cNvSpPr>
          <p:nvPr>
            <p:ph type="dt" sz="half" idx="10"/>
          </p:nvPr>
        </p:nvSpPr>
        <p:spPr/>
        <p:txBody>
          <a:bodyPr/>
          <a:lstStyle/>
          <a:p>
            <a:fld id="{02C89652-6118-194A-A2A5-0F33353BC73A}" type="datetimeFigureOut">
              <a:rPr lang="en-US" noProof="0" smtClean="0"/>
              <a:pPr/>
              <a:t>9/23/2024</a:t>
            </a:fld>
            <a:endParaRPr lang="en-US" noProof="0"/>
          </a:p>
        </p:txBody>
      </p:sp>
      <p:sp>
        <p:nvSpPr>
          <p:cNvPr id="5" name="Tijdelijke aanduiding voor voettekst 4"/>
          <p:cNvSpPr>
            <a:spLocks noGrp="1"/>
          </p:cNvSpPr>
          <p:nvPr>
            <p:ph type="ftr" sz="quarter" idx="11"/>
          </p:nvPr>
        </p:nvSpPr>
        <p:spPr/>
        <p:txBody>
          <a:bodyPr/>
          <a:lstStyle/>
          <a:p>
            <a:endParaRPr lang="en-US" noProof="0"/>
          </a:p>
        </p:txBody>
      </p:sp>
      <p:sp>
        <p:nvSpPr>
          <p:cNvPr id="6" name="Tijdelijke aanduiding voor dianummer 5"/>
          <p:cNvSpPr>
            <a:spLocks noGrp="1"/>
          </p:cNvSpPr>
          <p:nvPr>
            <p:ph type="sldNum" sz="quarter" idx="12"/>
          </p:nvPr>
        </p:nvSpPr>
        <p:spPr/>
        <p:txBody>
          <a:bodyPr/>
          <a:lstStyle/>
          <a:p>
            <a:fld id="{365E7149-2CBC-7E42-B4F4-E2E7C22F4267}" type="slidenum">
              <a:rPr lang="en-US" noProof="0" smtClean="0"/>
              <a:pPr/>
              <a:t>‹#›</a:t>
            </a:fld>
            <a:endParaRPr lang="en-US" noProof="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74D1-1735-2904-A57C-5881782ED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63074F-1266-15E7-110B-BBE6157EB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B1C9D1-2BC5-EDA3-495E-2EB94CA09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713321-FDDA-D387-C56B-4CFE3D3B96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A8BAB8F-735D-DEF4-AD97-3D48ADD2D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83863-C285-536A-B0A4-481F7AD81B94}"/>
              </a:ext>
            </a:extLst>
          </p:cNvPr>
          <p:cNvSpPr>
            <a:spLocks noGrp="1"/>
          </p:cNvSpPr>
          <p:nvPr>
            <p:ph type="sldNum" sz="quarter" idx="12"/>
          </p:nvPr>
        </p:nvSpPr>
        <p:spPr/>
        <p:txBody>
          <a:bodyPr/>
          <a:lstStyle/>
          <a:p>
            <a:fld id="{18C96759-B3C5-4189-80CA-01EF8AED67AC}" type="slidenum">
              <a:rPr lang="en-US" smtClean="0"/>
              <a:t>‹#›</a:t>
            </a:fld>
            <a:endParaRPr lang="en-US"/>
          </a:p>
        </p:txBody>
      </p:sp>
    </p:spTree>
    <p:extLst>
      <p:ext uri="{BB962C8B-B14F-4D97-AF65-F5344CB8AC3E}">
        <p14:creationId xmlns:p14="http://schemas.microsoft.com/office/powerpoint/2010/main" val="4152064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2215-29D0-0F2E-5EB5-A0A5B99122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643FA1-CF74-8BFB-E66A-E1BE27A6B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0CA34-944E-FC28-53CE-CE6324D3789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297BF3E-4150-1550-D14C-71F651E25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1009E-1112-7D6C-EF2A-DA6B82D18256}"/>
              </a:ext>
            </a:extLst>
          </p:cNvPr>
          <p:cNvSpPr>
            <a:spLocks noGrp="1"/>
          </p:cNvSpPr>
          <p:nvPr>
            <p:ph type="sldNum" sz="quarter" idx="12"/>
          </p:nvPr>
        </p:nvSpPr>
        <p:spPr/>
        <p:txBody>
          <a:bodyPr/>
          <a:lstStyle/>
          <a:p>
            <a:fld id="{18C96759-B3C5-4189-80CA-01EF8AED67AC}" type="slidenum">
              <a:rPr lang="en-US" smtClean="0"/>
              <a:t>‹#›</a:t>
            </a:fld>
            <a:endParaRPr lang="en-US"/>
          </a:p>
        </p:txBody>
      </p:sp>
    </p:spTree>
    <p:extLst>
      <p:ext uri="{BB962C8B-B14F-4D97-AF65-F5344CB8AC3E}">
        <p14:creationId xmlns:p14="http://schemas.microsoft.com/office/powerpoint/2010/main" val="3403349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5CDB55-C6F6-29C7-83A9-3B81FC52DA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796269-C011-5F06-7672-84293847E1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E9E2C-8F0C-7F86-F69C-00A688434CC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8BBC767-9BFC-4B0D-5101-71230BAD3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57373-AE84-C53B-38B4-316844F23094}"/>
              </a:ext>
            </a:extLst>
          </p:cNvPr>
          <p:cNvSpPr>
            <a:spLocks noGrp="1"/>
          </p:cNvSpPr>
          <p:nvPr>
            <p:ph type="sldNum" sz="quarter" idx="12"/>
          </p:nvPr>
        </p:nvSpPr>
        <p:spPr/>
        <p:txBody>
          <a:bodyPr/>
          <a:lstStyle/>
          <a:p>
            <a:fld id="{18C96759-B3C5-4189-80CA-01EF8AED67AC}" type="slidenum">
              <a:rPr lang="en-US" smtClean="0"/>
              <a:t>‹#›</a:t>
            </a:fld>
            <a:endParaRPr lang="en-US"/>
          </a:p>
        </p:txBody>
      </p:sp>
    </p:spTree>
    <p:extLst>
      <p:ext uri="{BB962C8B-B14F-4D97-AF65-F5344CB8AC3E}">
        <p14:creationId xmlns:p14="http://schemas.microsoft.com/office/powerpoint/2010/main" val="25600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25144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96103C-53C5-D249-9C08-18BE22E1F788}"/>
              </a:ext>
            </a:extLst>
          </p:cNvPr>
          <p:cNvSpPr txBox="1"/>
          <p:nvPr userDrawn="1"/>
        </p:nvSpPr>
        <p:spPr>
          <a:xfrm>
            <a:off x="8342300" y="6516000"/>
            <a:ext cx="2439538" cy="116570"/>
          </a:xfrm>
          <a:prstGeom prst="rect">
            <a:avLst/>
          </a:prstGeom>
          <a:noFill/>
        </p:spPr>
        <p:txBody>
          <a:bodyPr wrap="square" lIns="0" tIns="0" rIns="0" bIns="0" rtlCol="0">
            <a:spAutoFit/>
          </a:bodyPr>
          <a:lstStyle/>
          <a:p>
            <a:pPr>
              <a:lnSpc>
                <a:spcPts val="1000"/>
              </a:lnSpc>
            </a:pPr>
            <a:r>
              <a:rPr lang="en-GB" sz="700">
                <a:solidFill>
                  <a:schemeClr val="bg1"/>
                </a:solidFill>
                <a:latin typeface="Arial" panose="020B0604020202020204" pitchFamily="34" charset="0"/>
                <a:cs typeface="Arial" panose="020B0604020202020204" pitchFamily="34" charset="0"/>
              </a:rPr>
              <a:t>© International Baccalaureate Organization 2020 </a:t>
            </a:r>
          </a:p>
        </p:txBody>
      </p:sp>
      <p:sp>
        <p:nvSpPr>
          <p:cNvPr id="7" name="TextBox 6">
            <a:extLst>
              <a:ext uri="{FF2B5EF4-FFF2-40B4-BE49-F238E27FC236}">
                <a16:creationId xmlns:a16="http://schemas.microsoft.com/office/drawing/2014/main" id="{DE27CF78-2A8D-3C45-B0B3-8B6E996C1287}"/>
              </a:ext>
            </a:extLst>
          </p:cNvPr>
          <p:cNvSpPr txBox="1"/>
          <p:nvPr userDrawn="1"/>
        </p:nvSpPr>
        <p:spPr>
          <a:xfrm>
            <a:off x="8342300" y="6660000"/>
            <a:ext cx="3849700" cy="107722"/>
          </a:xfrm>
          <a:prstGeom prst="rect">
            <a:avLst/>
          </a:prstGeom>
          <a:noFill/>
        </p:spPr>
        <p:txBody>
          <a:bodyPr wrap="square" lIns="0" tIns="0" rIns="0" bIns="0" rtlCol="0">
            <a:spAutoFit/>
          </a:bodyPr>
          <a:lstStyle/>
          <a:p>
            <a:r>
              <a:rPr lang="en-US" sz="700">
                <a:solidFill>
                  <a:schemeClr val="bg1"/>
                </a:solidFill>
                <a:latin typeface="Arial" panose="020B0604020202020204" pitchFamily="34" charset="0"/>
                <a:cs typeface="Arial" panose="020B0604020202020204" pitchFamily="34" charset="0"/>
              </a:rPr>
              <a:t>International Baccalaureate</a:t>
            </a:r>
            <a:r>
              <a:rPr lang="en-US" sz="700" baseline="30000">
                <a:solidFill>
                  <a:schemeClr val="bg1"/>
                </a:solidFill>
                <a:latin typeface="Arial" panose="020B0604020202020204" pitchFamily="34" charset="0"/>
                <a:cs typeface="Arial" panose="020B0604020202020204" pitchFamily="34" charset="0"/>
              </a:rPr>
              <a:t>®</a:t>
            </a:r>
            <a:r>
              <a:rPr lang="en-US" sz="700">
                <a:solidFill>
                  <a:schemeClr val="bg1"/>
                </a:solidFill>
                <a:latin typeface="Arial" panose="020B0604020202020204" pitchFamily="34" charset="0"/>
                <a:cs typeface="Arial" panose="020B0604020202020204" pitchFamily="34" charset="0"/>
              </a:rPr>
              <a:t> | </a:t>
            </a:r>
            <a:r>
              <a:rPr lang="en-US" sz="700" err="1">
                <a:solidFill>
                  <a:schemeClr val="bg1"/>
                </a:solidFill>
                <a:latin typeface="Arial" panose="020B0604020202020204" pitchFamily="34" charset="0"/>
                <a:cs typeface="Arial" panose="020B0604020202020204" pitchFamily="34" charset="0"/>
              </a:rPr>
              <a:t>Baccalauréat</a:t>
            </a:r>
            <a:r>
              <a:rPr lang="en-US" sz="700">
                <a:solidFill>
                  <a:schemeClr val="bg1"/>
                </a:solidFill>
                <a:latin typeface="Arial" panose="020B0604020202020204" pitchFamily="34" charset="0"/>
                <a:cs typeface="Arial" panose="020B0604020202020204" pitchFamily="34" charset="0"/>
              </a:rPr>
              <a:t> International</a:t>
            </a:r>
            <a:r>
              <a:rPr lang="en-US" sz="700" baseline="30000">
                <a:solidFill>
                  <a:schemeClr val="bg1"/>
                </a:solidFill>
                <a:latin typeface="Arial" panose="020B0604020202020204" pitchFamily="34" charset="0"/>
                <a:cs typeface="Arial" panose="020B0604020202020204" pitchFamily="34" charset="0"/>
              </a:rPr>
              <a:t>®</a:t>
            </a:r>
            <a:r>
              <a:rPr lang="en-US" sz="700">
                <a:solidFill>
                  <a:schemeClr val="bg1"/>
                </a:solidFill>
                <a:latin typeface="Arial" panose="020B0604020202020204" pitchFamily="34" charset="0"/>
                <a:cs typeface="Arial" panose="020B0604020202020204" pitchFamily="34" charset="0"/>
              </a:rPr>
              <a:t> | </a:t>
            </a:r>
            <a:r>
              <a:rPr lang="en-US" sz="700" err="1">
                <a:solidFill>
                  <a:schemeClr val="bg1"/>
                </a:solidFill>
                <a:latin typeface="Arial" panose="020B0604020202020204" pitchFamily="34" charset="0"/>
                <a:cs typeface="Arial" panose="020B0604020202020204" pitchFamily="34" charset="0"/>
              </a:rPr>
              <a:t>Bachillerato</a:t>
            </a:r>
            <a:r>
              <a:rPr lang="en-US" sz="700">
                <a:solidFill>
                  <a:schemeClr val="bg1"/>
                </a:solidFill>
                <a:latin typeface="Arial" panose="020B0604020202020204" pitchFamily="34" charset="0"/>
                <a:cs typeface="Arial" panose="020B0604020202020204" pitchFamily="34" charset="0"/>
              </a:rPr>
              <a:t> </a:t>
            </a:r>
            <a:r>
              <a:rPr lang="en-US" sz="700" err="1">
                <a:solidFill>
                  <a:schemeClr val="bg1"/>
                </a:solidFill>
                <a:latin typeface="Arial" panose="020B0604020202020204" pitchFamily="34" charset="0"/>
                <a:cs typeface="Arial" panose="020B0604020202020204" pitchFamily="34" charset="0"/>
              </a:rPr>
              <a:t>Internacional</a:t>
            </a:r>
            <a:r>
              <a:rPr lang="en-US" sz="700" baseline="300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91286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20437" y="2044700"/>
            <a:ext cx="10949049" cy="1223434"/>
          </a:xfrm>
        </p:spPr>
        <p:txBody>
          <a:bodyPr/>
          <a:lstStyle>
            <a:lvl1pPr algn="ctr">
              <a:defRPr/>
            </a:lvl1pPr>
          </a:lstStyle>
          <a:p>
            <a:r>
              <a:rPr lang="en-US" noProof="0"/>
              <a:t>Click to edit Master title style</a:t>
            </a:r>
          </a:p>
        </p:txBody>
      </p:sp>
      <p:sp>
        <p:nvSpPr>
          <p:cNvPr id="3" name="Subtitel 2"/>
          <p:cNvSpPr>
            <a:spLocks noGrp="1"/>
          </p:cNvSpPr>
          <p:nvPr>
            <p:ph type="subTitle" idx="1"/>
          </p:nvPr>
        </p:nvSpPr>
        <p:spPr>
          <a:xfrm>
            <a:off x="720437" y="3268134"/>
            <a:ext cx="10949049" cy="872062"/>
          </a:xfrm>
        </p:spPr>
        <p:txBody>
          <a:bodyPr anchor="b" anchorCtr="0">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7" name="TextBox 6">
            <a:extLst>
              <a:ext uri="{FF2B5EF4-FFF2-40B4-BE49-F238E27FC236}">
                <a16:creationId xmlns:a16="http://schemas.microsoft.com/office/drawing/2014/main" id="{0868D460-44F7-7141-9489-C59DEBFA8A23}"/>
              </a:ext>
            </a:extLst>
          </p:cNvPr>
          <p:cNvSpPr txBox="1"/>
          <p:nvPr userDrawn="1"/>
        </p:nvSpPr>
        <p:spPr>
          <a:xfrm>
            <a:off x="8342300" y="6516000"/>
            <a:ext cx="2439538" cy="116570"/>
          </a:xfrm>
          <a:prstGeom prst="rect">
            <a:avLst/>
          </a:prstGeom>
          <a:noFill/>
        </p:spPr>
        <p:txBody>
          <a:bodyPr wrap="square" lIns="0" tIns="0" rIns="0" bIns="0" rtlCol="0">
            <a:spAutoFit/>
          </a:bodyPr>
          <a:lstStyle/>
          <a:p>
            <a:pPr>
              <a:lnSpc>
                <a:spcPts val="1000"/>
              </a:lnSpc>
            </a:pPr>
            <a:r>
              <a:rPr lang="en-GB" sz="700">
                <a:solidFill>
                  <a:schemeClr val="bg1"/>
                </a:solidFill>
                <a:latin typeface="Arial" panose="020B0604020202020204" pitchFamily="34" charset="0"/>
                <a:cs typeface="Arial" panose="020B0604020202020204" pitchFamily="34" charset="0"/>
              </a:rPr>
              <a:t>© International Baccalaureate Organization 2020 </a:t>
            </a:r>
          </a:p>
        </p:txBody>
      </p:sp>
      <p:sp>
        <p:nvSpPr>
          <p:cNvPr id="8" name="TextBox 7">
            <a:extLst>
              <a:ext uri="{FF2B5EF4-FFF2-40B4-BE49-F238E27FC236}">
                <a16:creationId xmlns:a16="http://schemas.microsoft.com/office/drawing/2014/main" id="{79FCF62C-EBC7-B345-8741-4A0237624092}"/>
              </a:ext>
            </a:extLst>
          </p:cNvPr>
          <p:cNvSpPr txBox="1"/>
          <p:nvPr userDrawn="1"/>
        </p:nvSpPr>
        <p:spPr>
          <a:xfrm>
            <a:off x="8342300" y="6660000"/>
            <a:ext cx="3849700" cy="107722"/>
          </a:xfrm>
          <a:prstGeom prst="rect">
            <a:avLst/>
          </a:prstGeom>
          <a:noFill/>
        </p:spPr>
        <p:txBody>
          <a:bodyPr wrap="square" lIns="0" tIns="0" rIns="0" bIns="0" rtlCol="0">
            <a:spAutoFit/>
          </a:bodyPr>
          <a:lstStyle/>
          <a:p>
            <a:r>
              <a:rPr lang="en-US" sz="700">
                <a:solidFill>
                  <a:schemeClr val="bg1"/>
                </a:solidFill>
                <a:latin typeface="Arial" panose="020B0604020202020204" pitchFamily="34" charset="0"/>
                <a:cs typeface="Arial" panose="020B0604020202020204" pitchFamily="34" charset="0"/>
              </a:rPr>
              <a:t>International Baccalaureate</a:t>
            </a:r>
            <a:r>
              <a:rPr lang="en-US" sz="700" baseline="30000">
                <a:solidFill>
                  <a:schemeClr val="bg1"/>
                </a:solidFill>
                <a:latin typeface="Arial" panose="020B0604020202020204" pitchFamily="34" charset="0"/>
                <a:cs typeface="Arial" panose="020B0604020202020204" pitchFamily="34" charset="0"/>
              </a:rPr>
              <a:t>®</a:t>
            </a:r>
            <a:r>
              <a:rPr lang="en-US" sz="700">
                <a:solidFill>
                  <a:schemeClr val="bg1"/>
                </a:solidFill>
                <a:latin typeface="Arial" panose="020B0604020202020204" pitchFamily="34" charset="0"/>
                <a:cs typeface="Arial" panose="020B0604020202020204" pitchFamily="34" charset="0"/>
              </a:rPr>
              <a:t> | </a:t>
            </a:r>
            <a:r>
              <a:rPr lang="en-US" sz="700" err="1">
                <a:solidFill>
                  <a:schemeClr val="bg1"/>
                </a:solidFill>
                <a:latin typeface="Arial" panose="020B0604020202020204" pitchFamily="34" charset="0"/>
                <a:cs typeface="Arial" panose="020B0604020202020204" pitchFamily="34" charset="0"/>
              </a:rPr>
              <a:t>Baccalauréat</a:t>
            </a:r>
            <a:r>
              <a:rPr lang="en-US" sz="700">
                <a:solidFill>
                  <a:schemeClr val="bg1"/>
                </a:solidFill>
                <a:latin typeface="Arial" panose="020B0604020202020204" pitchFamily="34" charset="0"/>
                <a:cs typeface="Arial" panose="020B0604020202020204" pitchFamily="34" charset="0"/>
              </a:rPr>
              <a:t> International</a:t>
            </a:r>
            <a:r>
              <a:rPr lang="en-US" sz="700" baseline="30000">
                <a:solidFill>
                  <a:schemeClr val="bg1"/>
                </a:solidFill>
                <a:latin typeface="Arial" panose="020B0604020202020204" pitchFamily="34" charset="0"/>
                <a:cs typeface="Arial" panose="020B0604020202020204" pitchFamily="34" charset="0"/>
              </a:rPr>
              <a:t>®</a:t>
            </a:r>
            <a:r>
              <a:rPr lang="en-US" sz="700">
                <a:solidFill>
                  <a:schemeClr val="bg1"/>
                </a:solidFill>
                <a:latin typeface="Arial" panose="020B0604020202020204" pitchFamily="34" charset="0"/>
                <a:cs typeface="Arial" panose="020B0604020202020204" pitchFamily="34" charset="0"/>
              </a:rPr>
              <a:t> | </a:t>
            </a:r>
            <a:r>
              <a:rPr lang="en-US" sz="700" err="1">
                <a:solidFill>
                  <a:schemeClr val="bg1"/>
                </a:solidFill>
                <a:latin typeface="Arial" panose="020B0604020202020204" pitchFamily="34" charset="0"/>
                <a:cs typeface="Arial" panose="020B0604020202020204" pitchFamily="34" charset="0"/>
              </a:rPr>
              <a:t>Bachillerato</a:t>
            </a:r>
            <a:r>
              <a:rPr lang="en-US" sz="700">
                <a:solidFill>
                  <a:schemeClr val="bg1"/>
                </a:solidFill>
                <a:latin typeface="Arial" panose="020B0604020202020204" pitchFamily="34" charset="0"/>
                <a:cs typeface="Arial" panose="020B0604020202020204" pitchFamily="34" charset="0"/>
              </a:rPr>
              <a:t> </a:t>
            </a:r>
            <a:r>
              <a:rPr lang="en-US" sz="700" err="1">
                <a:solidFill>
                  <a:schemeClr val="bg1"/>
                </a:solidFill>
                <a:latin typeface="Arial" panose="020B0604020202020204" pitchFamily="34" charset="0"/>
                <a:cs typeface="Arial" panose="020B0604020202020204" pitchFamily="34" charset="0"/>
              </a:rPr>
              <a:t>Internacional</a:t>
            </a:r>
            <a:r>
              <a:rPr lang="en-US" sz="700" baseline="300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751800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20437" y="2044700"/>
            <a:ext cx="10949049" cy="1223434"/>
          </a:xfrm>
        </p:spPr>
        <p:txBody>
          <a:bodyPr/>
          <a:lstStyle>
            <a:lvl1pPr algn="ctr">
              <a:defRPr/>
            </a:lvl1pPr>
          </a:lstStyle>
          <a:p>
            <a:r>
              <a:rPr lang="en-US" noProof="0"/>
              <a:t>Click to edit Master title style</a:t>
            </a:r>
          </a:p>
        </p:txBody>
      </p:sp>
      <p:sp>
        <p:nvSpPr>
          <p:cNvPr id="3" name="Subtitel 2"/>
          <p:cNvSpPr>
            <a:spLocks noGrp="1"/>
          </p:cNvSpPr>
          <p:nvPr>
            <p:ph type="subTitle" idx="1"/>
          </p:nvPr>
        </p:nvSpPr>
        <p:spPr>
          <a:xfrm>
            <a:off x="720437" y="3268134"/>
            <a:ext cx="10949049" cy="872062"/>
          </a:xfrm>
        </p:spPr>
        <p:txBody>
          <a:bodyPr anchor="b" anchorCtr="0">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7" name="TextBox 6">
            <a:extLst>
              <a:ext uri="{FF2B5EF4-FFF2-40B4-BE49-F238E27FC236}">
                <a16:creationId xmlns:a16="http://schemas.microsoft.com/office/drawing/2014/main" id="{0868D460-44F7-7141-9489-C59DEBFA8A23}"/>
              </a:ext>
            </a:extLst>
          </p:cNvPr>
          <p:cNvSpPr txBox="1"/>
          <p:nvPr userDrawn="1"/>
        </p:nvSpPr>
        <p:spPr>
          <a:xfrm>
            <a:off x="8342300" y="6516000"/>
            <a:ext cx="2439538" cy="116570"/>
          </a:xfrm>
          <a:prstGeom prst="rect">
            <a:avLst/>
          </a:prstGeom>
          <a:noFill/>
        </p:spPr>
        <p:txBody>
          <a:bodyPr wrap="square" lIns="0" tIns="0" rIns="0" bIns="0" rtlCol="0">
            <a:spAutoFit/>
          </a:bodyPr>
          <a:lstStyle/>
          <a:p>
            <a:pPr>
              <a:lnSpc>
                <a:spcPts val="1000"/>
              </a:lnSpc>
            </a:pPr>
            <a:r>
              <a:rPr lang="en-GB" sz="700">
                <a:solidFill>
                  <a:schemeClr val="bg1"/>
                </a:solidFill>
                <a:latin typeface="Arial" panose="020B0604020202020204" pitchFamily="34" charset="0"/>
                <a:cs typeface="Arial" panose="020B0604020202020204" pitchFamily="34" charset="0"/>
              </a:rPr>
              <a:t>© International Baccalaureate Organization 2020 </a:t>
            </a:r>
          </a:p>
        </p:txBody>
      </p:sp>
      <p:sp>
        <p:nvSpPr>
          <p:cNvPr id="8" name="TextBox 7">
            <a:extLst>
              <a:ext uri="{FF2B5EF4-FFF2-40B4-BE49-F238E27FC236}">
                <a16:creationId xmlns:a16="http://schemas.microsoft.com/office/drawing/2014/main" id="{79FCF62C-EBC7-B345-8741-4A0237624092}"/>
              </a:ext>
            </a:extLst>
          </p:cNvPr>
          <p:cNvSpPr txBox="1"/>
          <p:nvPr userDrawn="1"/>
        </p:nvSpPr>
        <p:spPr>
          <a:xfrm>
            <a:off x="8342300" y="6660000"/>
            <a:ext cx="3849700" cy="107722"/>
          </a:xfrm>
          <a:prstGeom prst="rect">
            <a:avLst/>
          </a:prstGeom>
          <a:noFill/>
        </p:spPr>
        <p:txBody>
          <a:bodyPr wrap="square" lIns="0" tIns="0" rIns="0" bIns="0" rtlCol="0">
            <a:spAutoFit/>
          </a:bodyPr>
          <a:lstStyle/>
          <a:p>
            <a:r>
              <a:rPr lang="en-US" sz="700">
                <a:solidFill>
                  <a:schemeClr val="bg1"/>
                </a:solidFill>
                <a:latin typeface="Arial" panose="020B0604020202020204" pitchFamily="34" charset="0"/>
                <a:cs typeface="Arial" panose="020B0604020202020204" pitchFamily="34" charset="0"/>
              </a:rPr>
              <a:t>International Baccalaureate</a:t>
            </a:r>
            <a:r>
              <a:rPr lang="en-US" sz="700" baseline="30000">
                <a:solidFill>
                  <a:schemeClr val="bg1"/>
                </a:solidFill>
                <a:latin typeface="Arial" panose="020B0604020202020204" pitchFamily="34" charset="0"/>
                <a:cs typeface="Arial" panose="020B0604020202020204" pitchFamily="34" charset="0"/>
              </a:rPr>
              <a:t>®</a:t>
            </a:r>
            <a:r>
              <a:rPr lang="en-US" sz="700">
                <a:solidFill>
                  <a:schemeClr val="bg1"/>
                </a:solidFill>
                <a:latin typeface="Arial" panose="020B0604020202020204" pitchFamily="34" charset="0"/>
                <a:cs typeface="Arial" panose="020B0604020202020204" pitchFamily="34" charset="0"/>
              </a:rPr>
              <a:t> | </a:t>
            </a:r>
            <a:r>
              <a:rPr lang="en-US" sz="700" err="1">
                <a:solidFill>
                  <a:schemeClr val="bg1"/>
                </a:solidFill>
                <a:latin typeface="Arial" panose="020B0604020202020204" pitchFamily="34" charset="0"/>
                <a:cs typeface="Arial" panose="020B0604020202020204" pitchFamily="34" charset="0"/>
              </a:rPr>
              <a:t>Baccalauréat</a:t>
            </a:r>
            <a:r>
              <a:rPr lang="en-US" sz="700">
                <a:solidFill>
                  <a:schemeClr val="bg1"/>
                </a:solidFill>
                <a:latin typeface="Arial" panose="020B0604020202020204" pitchFamily="34" charset="0"/>
                <a:cs typeface="Arial" panose="020B0604020202020204" pitchFamily="34" charset="0"/>
              </a:rPr>
              <a:t> International</a:t>
            </a:r>
            <a:r>
              <a:rPr lang="en-US" sz="700" baseline="30000">
                <a:solidFill>
                  <a:schemeClr val="bg1"/>
                </a:solidFill>
                <a:latin typeface="Arial" panose="020B0604020202020204" pitchFamily="34" charset="0"/>
                <a:cs typeface="Arial" panose="020B0604020202020204" pitchFamily="34" charset="0"/>
              </a:rPr>
              <a:t>®</a:t>
            </a:r>
            <a:r>
              <a:rPr lang="en-US" sz="700">
                <a:solidFill>
                  <a:schemeClr val="bg1"/>
                </a:solidFill>
                <a:latin typeface="Arial" panose="020B0604020202020204" pitchFamily="34" charset="0"/>
                <a:cs typeface="Arial" panose="020B0604020202020204" pitchFamily="34" charset="0"/>
              </a:rPr>
              <a:t> | </a:t>
            </a:r>
            <a:r>
              <a:rPr lang="en-US" sz="700" err="1">
                <a:solidFill>
                  <a:schemeClr val="bg1"/>
                </a:solidFill>
                <a:latin typeface="Arial" panose="020B0604020202020204" pitchFamily="34" charset="0"/>
                <a:cs typeface="Arial" panose="020B0604020202020204" pitchFamily="34" charset="0"/>
              </a:rPr>
              <a:t>Bachillerato</a:t>
            </a:r>
            <a:r>
              <a:rPr lang="en-US" sz="700">
                <a:solidFill>
                  <a:schemeClr val="bg1"/>
                </a:solidFill>
                <a:latin typeface="Arial" panose="020B0604020202020204" pitchFamily="34" charset="0"/>
                <a:cs typeface="Arial" panose="020B0604020202020204" pitchFamily="34" charset="0"/>
              </a:rPr>
              <a:t> </a:t>
            </a:r>
            <a:r>
              <a:rPr lang="en-US" sz="700" err="1">
                <a:solidFill>
                  <a:schemeClr val="bg1"/>
                </a:solidFill>
                <a:latin typeface="Arial" panose="020B0604020202020204" pitchFamily="34" charset="0"/>
                <a:cs typeface="Arial" panose="020B0604020202020204" pitchFamily="34" charset="0"/>
              </a:rPr>
              <a:t>Internacional</a:t>
            </a:r>
            <a:r>
              <a:rPr lang="en-US" sz="700" baseline="300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42074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02C89652-6118-194A-A2A5-0F33353BC73A}" type="datetimeFigureOut">
              <a:rPr lang="en-US" noProof="0" smtClean="0"/>
              <a:pPr/>
              <a:t>9/23/2024</a:t>
            </a:fld>
            <a:endParaRPr lang="en-US" noProof="0"/>
          </a:p>
        </p:txBody>
      </p:sp>
      <p:sp>
        <p:nvSpPr>
          <p:cNvPr id="6" name="Tijdelijke aanduiding voor dianummer 5"/>
          <p:cNvSpPr>
            <a:spLocks noGrp="1"/>
          </p:cNvSpPr>
          <p:nvPr>
            <p:ph type="sldNum" sz="quarter" idx="12"/>
          </p:nvPr>
        </p:nvSpPr>
        <p:spPr/>
        <p:txBody>
          <a:bodyPr/>
          <a:lstStyle/>
          <a:p>
            <a:fld id="{365E7149-2CBC-7E42-B4F4-E2E7C22F4267}" type="slidenum">
              <a:rPr lang="en-US" noProof="0" smtClean="0"/>
              <a:pPr/>
              <a:t>‹#›</a:t>
            </a:fld>
            <a:endParaRPr lang="en-US" noProof="0"/>
          </a:p>
        </p:txBody>
      </p:sp>
      <p:sp>
        <p:nvSpPr>
          <p:cNvPr id="7" name="Tijdelijke aanduiding voor titel 1">
            <a:extLst>
              <a:ext uri="{FF2B5EF4-FFF2-40B4-BE49-F238E27FC236}">
                <a16:creationId xmlns:a16="http://schemas.microsoft.com/office/drawing/2014/main" id="{FDEA3F2D-6067-8E48-B5BC-7E6C940482B0}"/>
              </a:ext>
            </a:extLst>
          </p:cNvPr>
          <p:cNvSpPr>
            <a:spLocks noGrp="1"/>
          </p:cNvSpPr>
          <p:nvPr>
            <p:ph type="title"/>
          </p:nvPr>
        </p:nvSpPr>
        <p:spPr>
          <a:xfrm>
            <a:off x="675341" y="311290"/>
            <a:ext cx="10907059" cy="968841"/>
          </a:xfrm>
          <a:prstGeom prst="rect">
            <a:avLst/>
          </a:prstGeom>
        </p:spPr>
        <p:txBody>
          <a:bodyPr vert="horz" lIns="0" tIns="0" rIns="0" bIns="0" rtlCol="0" anchor="t" anchorCtr="0">
            <a:normAutofit/>
          </a:bodyPr>
          <a:lstStyle/>
          <a:p>
            <a:r>
              <a:rPr lang="en-US" noProof="0"/>
              <a:t>Click to edit Master title style</a:t>
            </a:r>
          </a:p>
        </p:txBody>
      </p:sp>
      <p:sp>
        <p:nvSpPr>
          <p:cNvPr id="8" name="Tijdelijke aanduiding voor tekst 2">
            <a:extLst>
              <a:ext uri="{FF2B5EF4-FFF2-40B4-BE49-F238E27FC236}">
                <a16:creationId xmlns:a16="http://schemas.microsoft.com/office/drawing/2014/main" id="{FC289A52-4513-404D-88F8-5DE252F598C8}"/>
              </a:ext>
            </a:extLst>
          </p:cNvPr>
          <p:cNvSpPr>
            <a:spLocks noGrp="1"/>
          </p:cNvSpPr>
          <p:nvPr>
            <p:ph idx="1"/>
          </p:nvPr>
        </p:nvSpPr>
        <p:spPr>
          <a:xfrm>
            <a:off x="675341" y="1362382"/>
            <a:ext cx="10907059" cy="4644717"/>
          </a:xfrm>
          <a:prstGeom prst="rect">
            <a:avLst/>
          </a:prstGeom>
        </p:spPr>
        <p:txBody>
          <a:bodyPr vert="horz" lIns="0" tIns="0" rIns="0" bIns="0" rtlCol="0"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Box 8">
            <a:extLst>
              <a:ext uri="{FF2B5EF4-FFF2-40B4-BE49-F238E27FC236}">
                <a16:creationId xmlns:a16="http://schemas.microsoft.com/office/drawing/2014/main" id="{24AA4EE5-AB1A-9649-B577-4180CF0E8FFB}"/>
              </a:ext>
            </a:extLst>
          </p:cNvPr>
          <p:cNvSpPr txBox="1"/>
          <p:nvPr userDrawn="1"/>
        </p:nvSpPr>
        <p:spPr>
          <a:xfrm>
            <a:off x="5004000" y="6516000"/>
            <a:ext cx="2439538" cy="119520"/>
          </a:xfrm>
          <a:prstGeom prst="rect">
            <a:avLst/>
          </a:prstGeom>
          <a:noFill/>
        </p:spPr>
        <p:txBody>
          <a:bodyPr wrap="square" lIns="0" tIns="0" rIns="0" bIns="0" rtlCol="0">
            <a:spAutoFit/>
          </a:bodyPr>
          <a:lstStyle/>
          <a:p>
            <a:pPr>
              <a:lnSpc>
                <a:spcPts val="1000"/>
              </a:lnSpc>
            </a:pPr>
            <a:r>
              <a:rPr lang="en-GB" sz="800">
                <a:solidFill>
                  <a:schemeClr val="tx1"/>
                </a:solidFill>
                <a:latin typeface="Arial" panose="020B0604020202020204" pitchFamily="34" charset="0"/>
                <a:cs typeface="Arial" panose="020B0604020202020204" pitchFamily="34" charset="0"/>
              </a:rPr>
              <a:t>© International Baccalaureate Organization 2020</a:t>
            </a:r>
          </a:p>
        </p:txBody>
      </p:sp>
    </p:spTree>
    <p:extLst>
      <p:ext uri="{BB962C8B-B14F-4D97-AF65-F5344CB8AC3E}">
        <p14:creationId xmlns:p14="http://schemas.microsoft.com/office/powerpoint/2010/main" val="816575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Tijdelijke aanduiding voor inhoud 2"/>
          <p:cNvSpPr>
            <a:spLocks noGrp="1"/>
          </p:cNvSpPr>
          <p:nvPr>
            <p:ph sz="half" idx="1"/>
          </p:nvPr>
        </p:nvSpPr>
        <p:spPr>
          <a:xfrm>
            <a:off x="683677" y="1280131"/>
            <a:ext cx="5268970" cy="4839315"/>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jdelijke aanduiding voor inhoud 3"/>
          <p:cNvSpPr>
            <a:spLocks noGrp="1"/>
          </p:cNvSpPr>
          <p:nvPr>
            <p:ph sz="half" idx="2"/>
          </p:nvPr>
        </p:nvSpPr>
        <p:spPr>
          <a:xfrm>
            <a:off x="6312072" y="1280131"/>
            <a:ext cx="5266622" cy="4839315"/>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jdelijke aanduiding voor datum 4"/>
          <p:cNvSpPr>
            <a:spLocks noGrp="1"/>
          </p:cNvSpPr>
          <p:nvPr>
            <p:ph type="dt" sz="half" idx="10"/>
          </p:nvPr>
        </p:nvSpPr>
        <p:spPr/>
        <p:txBody>
          <a:bodyPr/>
          <a:lstStyle/>
          <a:p>
            <a:fld id="{02C89652-6118-194A-A2A5-0F33353BC73A}" type="datetimeFigureOut">
              <a:rPr lang="en-US" noProof="0" smtClean="0"/>
              <a:pPr/>
              <a:t>9/23/2024</a:t>
            </a:fld>
            <a:endParaRPr lang="en-US" noProof="0"/>
          </a:p>
        </p:txBody>
      </p:sp>
      <p:sp>
        <p:nvSpPr>
          <p:cNvPr id="7" name="Tijdelijke aanduiding voor dianummer 6"/>
          <p:cNvSpPr>
            <a:spLocks noGrp="1"/>
          </p:cNvSpPr>
          <p:nvPr>
            <p:ph type="sldNum" sz="quarter" idx="12"/>
          </p:nvPr>
        </p:nvSpPr>
        <p:spPr/>
        <p:txBody>
          <a:bodyPr/>
          <a:lstStyle/>
          <a:p>
            <a:fld id="{365E7149-2CBC-7E42-B4F4-E2E7C22F4267}" type="slidenum">
              <a:rPr lang="en-US" noProof="0" smtClean="0"/>
              <a:pPr/>
              <a:t>‹#›</a:t>
            </a:fld>
            <a:endParaRPr lang="en-US" noProof="0"/>
          </a:p>
        </p:txBody>
      </p:sp>
      <p:sp>
        <p:nvSpPr>
          <p:cNvPr id="9" name="TextBox 8">
            <a:extLst>
              <a:ext uri="{FF2B5EF4-FFF2-40B4-BE49-F238E27FC236}">
                <a16:creationId xmlns:a16="http://schemas.microsoft.com/office/drawing/2014/main" id="{9BA5F28A-EFBF-734C-864C-B4C7A6DE7F77}"/>
              </a:ext>
            </a:extLst>
          </p:cNvPr>
          <p:cNvSpPr txBox="1"/>
          <p:nvPr userDrawn="1"/>
        </p:nvSpPr>
        <p:spPr>
          <a:xfrm>
            <a:off x="5004000" y="6516000"/>
            <a:ext cx="2439538" cy="119520"/>
          </a:xfrm>
          <a:prstGeom prst="rect">
            <a:avLst/>
          </a:prstGeom>
          <a:noFill/>
        </p:spPr>
        <p:txBody>
          <a:bodyPr wrap="square" lIns="0" tIns="0" rIns="0" bIns="0" rtlCol="0">
            <a:spAutoFit/>
          </a:bodyPr>
          <a:lstStyle/>
          <a:p>
            <a:pPr>
              <a:lnSpc>
                <a:spcPts val="1000"/>
              </a:lnSpc>
            </a:pPr>
            <a:r>
              <a:rPr lang="en-GB" sz="800">
                <a:solidFill>
                  <a:schemeClr val="tx1"/>
                </a:solidFill>
                <a:latin typeface="Arial" panose="020B0604020202020204" pitchFamily="34" charset="0"/>
                <a:cs typeface="Arial" panose="020B0604020202020204" pitchFamily="34" charset="0"/>
              </a:rPr>
              <a:t>© International Baccalaureate Organization 2020</a:t>
            </a:r>
          </a:p>
        </p:txBody>
      </p:sp>
    </p:spTree>
    <p:extLst>
      <p:ext uri="{BB962C8B-B14F-4D97-AF65-F5344CB8AC3E}">
        <p14:creationId xmlns:p14="http://schemas.microsoft.com/office/powerpoint/2010/main" val="3869307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3" name="Tijdelijke aanduiding voor tekst 2"/>
          <p:cNvSpPr>
            <a:spLocks noGrp="1"/>
          </p:cNvSpPr>
          <p:nvPr>
            <p:ph type="body" idx="1"/>
          </p:nvPr>
        </p:nvSpPr>
        <p:spPr>
          <a:xfrm>
            <a:off x="675340" y="1310029"/>
            <a:ext cx="5163671"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Tijdelijke aanduiding voor inhoud 3"/>
          <p:cNvSpPr>
            <a:spLocks noGrp="1"/>
          </p:cNvSpPr>
          <p:nvPr>
            <p:ph sz="half" idx="2"/>
          </p:nvPr>
        </p:nvSpPr>
        <p:spPr>
          <a:xfrm>
            <a:off x="675340" y="1979690"/>
            <a:ext cx="5163671" cy="4146474"/>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jdelijke aanduiding voor tekst 4"/>
          <p:cNvSpPr>
            <a:spLocks noGrp="1"/>
          </p:cNvSpPr>
          <p:nvPr>
            <p:ph type="body" sz="quarter" idx="3"/>
          </p:nvPr>
        </p:nvSpPr>
        <p:spPr>
          <a:xfrm>
            <a:off x="6418729" y="1310029"/>
            <a:ext cx="5163671"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Tijdelijke aanduiding voor inhoud 5"/>
          <p:cNvSpPr>
            <a:spLocks noGrp="1"/>
          </p:cNvSpPr>
          <p:nvPr>
            <p:ph sz="quarter" idx="4"/>
          </p:nvPr>
        </p:nvSpPr>
        <p:spPr>
          <a:xfrm>
            <a:off x="6418729" y="1979688"/>
            <a:ext cx="5163671" cy="4146475"/>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jdelijke aanduiding voor datum 6"/>
          <p:cNvSpPr>
            <a:spLocks noGrp="1"/>
          </p:cNvSpPr>
          <p:nvPr>
            <p:ph type="dt" sz="half" idx="10"/>
          </p:nvPr>
        </p:nvSpPr>
        <p:spPr/>
        <p:txBody>
          <a:bodyPr/>
          <a:lstStyle/>
          <a:p>
            <a:fld id="{02C89652-6118-194A-A2A5-0F33353BC73A}" type="datetimeFigureOut">
              <a:rPr lang="en-US" noProof="0" smtClean="0"/>
              <a:pPr/>
              <a:t>9/23/2024</a:t>
            </a:fld>
            <a:endParaRPr lang="en-US" noProof="0"/>
          </a:p>
        </p:txBody>
      </p:sp>
      <p:sp>
        <p:nvSpPr>
          <p:cNvPr id="9" name="Tijdelijke aanduiding voor dianummer 8"/>
          <p:cNvSpPr>
            <a:spLocks noGrp="1"/>
          </p:cNvSpPr>
          <p:nvPr>
            <p:ph type="sldNum" sz="quarter" idx="12"/>
          </p:nvPr>
        </p:nvSpPr>
        <p:spPr/>
        <p:txBody>
          <a:bodyPr/>
          <a:lstStyle/>
          <a:p>
            <a:fld id="{365E7149-2CBC-7E42-B4F4-E2E7C22F4267}" type="slidenum">
              <a:rPr lang="en-US" noProof="0" smtClean="0"/>
              <a:pPr/>
              <a:t>‹#›</a:t>
            </a:fld>
            <a:endParaRPr lang="en-US" noProof="0"/>
          </a:p>
        </p:txBody>
      </p:sp>
      <p:sp>
        <p:nvSpPr>
          <p:cNvPr id="11" name="TextBox 10">
            <a:extLst>
              <a:ext uri="{FF2B5EF4-FFF2-40B4-BE49-F238E27FC236}">
                <a16:creationId xmlns:a16="http://schemas.microsoft.com/office/drawing/2014/main" id="{E584F626-2B86-6B4F-BCB5-1D1DE43EBA5E}"/>
              </a:ext>
            </a:extLst>
          </p:cNvPr>
          <p:cNvSpPr txBox="1"/>
          <p:nvPr userDrawn="1"/>
        </p:nvSpPr>
        <p:spPr>
          <a:xfrm>
            <a:off x="5004000" y="6516000"/>
            <a:ext cx="2439538" cy="119520"/>
          </a:xfrm>
          <a:prstGeom prst="rect">
            <a:avLst/>
          </a:prstGeom>
          <a:noFill/>
        </p:spPr>
        <p:txBody>
          <a:bodyPr wrap="square" lIns="0" tIns="0" rIns="0" bIns="0" rtlCol="0">
            <a:spAutoFit/>
          </a:bodyPr>
          <a:lstStyle/>
          <a:p>
            <a:pPr>
              <a:lnSpc>
                <a:spcPts val="1000"/>
              </a:lnSpc>
            </a:pPr>
            <a:r>
              <a:rPr lang="en-GB" sz="800">
                <a:solidFill>
                  <a:schemeClr val="tx1"/>
                </a:solidFill>
                <a:latin typeface="Arial" panose="020B0604020202020204" pitchFamily="34" charset="0"/>
                <a:cs typeface="Arial" panose="020B0604020202020204" pitchFamily="34" charset="0"/>
              </a:rPr>
              <a:t>© International Baccalaureate Organization 2020</a:t>
            </a:r>
          </a:p>
        </p:txBody>
      </p:sp>
    </p:spTree>
    <p:extLst>
      <p:ext uri="{BB962C8B-B14F-4D97-AF65-F5344CB8AC3E}">
        <p14:creationId xmlns:p14="http://schemas.microsoft.com/office/powerpoint/2010/main" val="160380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Tijdelijke aanduiding voor inhoud 2"/>
          <p:cNvSpPr>
            <a:spLocks noGrp="1"/>
          </p:cNvSpPr>
          <p:nvPr>
            <p:ph sz="half" idx="1"/>
          </p:nvPr>
        </p:nvSpPr>
        <p:spPr>
          <a:xfrm>
            <a:off x="683677" y="1491917"/>
            <a:ext cx="5268970" cy="462753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jdelijke aanduiding voor inhoud 3"/>
          <p:cNvSpPr>
            <a:spLocks noGrp="1"/>
          </p:cNvSpPr>
          <p:nvPr>
            <p:ph sz="half" idx="2"/>
          </p:nvPr>
        </p:nvSpPr>
        <p:spPr>
          <a:xfrm>
            <a:off x="6312072" y="1491917"/>
            <a:ext cx="5266622" cy="462753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jdelijke aanduiding voor datum 4"/>
          <p:cNvSpPr>
            <a:spLocks noGrp="1"/>
          </p:cNvSpPr>
          <p:nvPr>
            <p:ph type="dt" sz="half" idx="10"/>
          </p:nvPr>
        </p:nvSpPr>
        <p:spPr/>
        <p:txBody>
          <a:bodyPr/>
          <a:lstStyle/>
          <a:p>
            <a:fld id="{02C89652-6118-194A-A2A5-0F33353BC73A}" type="datetimeFigureOut">
              <a:rPr lang="en-US" noProof="0" smtClean="0"/>
              <a:pPr/>
              <a:t>9/23/2024</a:t>
            </a:fld>
            <a:endParaRPr lang="en-US" noProof="0"/>
          </a:p>
        </p:txBody>
      </p:sp>
      <p:sp>
        <p:nvSpPr>
          <p:cNvPr id="6" name="Tijdelijke aanduiding voor voettekst 5"/>
          <p:cNvSpPr>
            <a:spLocks noGrp="1"/>
          </p:cNvSpPr>
          <p:nvPr>
            <p:ph type="ftr" sz="quarter" idx="11"/>
          </p:nvPr>
        </p:nvSpPr>
        <p:spPr/>
        <p:txBody>
          <a:bodyPr/>
          <a:lstStyle/>
          <a:p>
            <a:endParaRPr lang="en-US" noProof="0"/>
          </a:p>
        </p:txBody>
      </p:sp>
      <p:sp>
        <p:nvSpPr>
          <p:cNvPr id="7" name="Tijdelijke aanduiding voor dianummer 6"/>
          <p:cNvSpPr>
            <a:spLocks noGrp="1"/>
          </p:cNvSpPr>
          <p:nvPr>
            <p:ph type="sldNum" sz="quarter" idx="12"/>
          </p:nvPr>
        </p:nvSpPr>
        <p:spPr/>
        <p:txBody>
          <a:bodyPr/>
          <a:lstStyle/>
          <a:p>
            <a:fld id="{365E7149-2CBC-7E42-B4F4-E2E7C22F4267}" type="slidenum">
              <a:rPr lang="en-US" noProof="0" smtClean="0"/>
              <a:pPr/>
              <a:t>‹#›</a:t>
            </a:fld>
            <a:endParaRPr lang="en-US" noProof="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Tijdelijke aanduiding voor datum 2"/>
          <p:cNvSpPr>
            <a:spLocks noGrp="1"/>
          </p:cNvSpPr>
          <p:nvPr>
            <p:ph type="dt" sz="half" idx="10"/>
          </p:nvPr>
        </p:nvSpPr>
        <p:spPr/>
        <p:txBody>
          <a:bodyPr/>
          <a:lstStyle/>
          <a:p>
            <a:fld id="{02C89652-6118-194A-A2A5-0F33353BC73A}" type="datetimeFigureOut">
              <a:rPr lang="en-US" noProof="0" smtClean="0"/>
              <a:pPr/>
              <a:t>9/23/2024</a:t>
            </a:fld>
            <a:endParaRPr lang="en-US" noProof="0"/>
          </a:p>
        </p:txBody>
      </p:sp>
      <p:sp>
        <p:nvSpPr>
          <p:cNvPr id="5" name="Tijdelijke aanduiding voor dianummer 4"/>
          <p:cNvSpPr>
            <a:spLocks noGrp="1"/>
          </p:cNvSpPr>
          <p:nvPr>
            <p:ph type="sldNum" sz="quarter" idx="12"/>
          </p:nvPr>
        </p:nvSpPr>
        <p:spPr/>
        <p:txBody>
          <a:bodyPr/>
          <a:lstStyle/>
          <a:p>
            <a:fld id="{365E7149-2CBC-7E42-B4F4-E2E7C22F4267}" type="slidenum">
              <a:rPr lang="en-US" noProof="0" smtClean="0"/>
              <a:pPr/>
              <a:t>‹#›</a:t>
            </a:fld>
            <a:endParaRPr lang="en-US" noProof="0"/>
          </a:p>
        </p:txBody>
      </p:sp>
      <p:sp>
        <p:nvSpPr>
          <p:cNvPr id="7" name="TextBox 6">
            <a:extLst>
              <a:ext uri="{FF2B5EF4-FFF2-40B4-BE49-F238E27FC236}">
                <a16:creationId xmlns:a16="http://schemas.microsoft.com/office/drawing/2014/main" id="{BDA02303-C7A5-1346-924A-567681E4B565}"/>
              </a:ext>
            </a:extLst>
          </p:cNvPr>
          <p:cNvSpPr txBox="1"/>
          <p:nvPr userDrawn="1"/>
        </p:nvSpPr>
        <p:spPr>
          <a:xfrm>
            <a:off x="5004000" y="6516000"/>
            <a:ext cx="2439538" cy="119520"/>
          </a:xfrm>
          <a:prstGeom prst="rect">
            <a:avLst/>
          </a:prstGeom>
          <a:noFill/>
        </p:spPr>
        <p:txBody>
          <a:bodyPr wrap="square" lIns="0" tIns="0" rIns="0" bIns="0" rtlCol="0">
            <a:spAutoFit/>
          </a:bodyPr>
          <a:lstStyle/>
          <a:p>
            <a:pPr>
              <a:lnSpc>
                <a:spcPts val="1000"/>
              </a:lnSpc>
            </a:pPr>
            <a:r>
              <a:rPr lang="en-GB" sz="800">
                <a:solidFill>
                  <a:schemeClr val="tx1"/>
                </a:solidFill>
                <a:latin typeface="Arial" panose="020B0604020202020204" pitchFamily="34" charset="0"/>
                <a:cs typeface="Arial" panose="020B0604020202020204" pitchFamily="34" charset="0"/>
              </a:rPr>
              <a:t>© International Baccalaureate Organization 2020</a:t>
            </a:r>
          </a:p>
        </p:txBody>
      </p:sp>
    </p:spTree>
    <p:extLst>
      <p:ext uri="{BB962C8B-B14F-4D97-AF65-F5344CB8AC3E}">
        <p14:creationId xmlns:p14="http://schemas.microsoft.com/office/powerpoint/2010/main" val="40120879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2C89652-6118-194A-A2A5-0F33353BC73A}" type="datetimeFigureOut">
              <a:rPr lang="en-US" noProof="0" smtClean="0"/>
              <a:pPr/>
              <a:t>9/23/2024</a:t>
            </a:fld>
            <a:endParaRPr lang="en-US" noProof="0"/>
          </a:p>
        </p:txBody>
      </p:sp>
      <p:sp>
        <p:nvSpPr>
          <p:cNvPr id="4" name="Tijdelijke aanduiding voor dianummer 3"/>
          <p:cNvSpPr>
            <a:spLocks noGrp="1"/>
          </p:cNvSpPr>
          <p:nvPr>
            <p:ph type="sldNum" sz="quarter" idx="12"/>
          </p:nvPr>
        </p:nvSpPr>
        <p:spPr/>
        <p:txBody>
          <a:bodyPr/>
          <a:lstStyle/>
          <a:p>
            <a:fld id="{365E7149-2CBC-7E42-B4F4-E2E7C22F4267}" type="slidenum">
              <a:rPr lang="en-US" noProof="0" smtClean="0"/>
              <a:pPr/>
              <a:t>‹#›</a:t>
            </a:fld>
            <a:endParaRPr lang="en-US" noProof="0"/>
          </a:p>
        </p:txBody>
      </p:sp>
      <p:sp>
        <p:nvSpPr>
          <p:cNvPr id="6" name="TextBox 5">
            <a:extLst>
              <a:ext uri="{FF2B5EF4-FFF2-40B4-BE49-F238E27FC236}">
                <a16:creationId xmlns:a16="http://schemas.microsoft.com/office/drawing/2014/main" id="{546BF43E-D094-124E-807E-71C24C244304}"/>
              </a:ext>
            </a:extLst>
          </p:cNvPr>
          <p:cNvSpPr txBox="1"/>
          <p:nvPr userDrawn="1"/>
        </p:nvSpPr>
        <p:spPr>
          <a:xfrm>
            <a:off x="5004000" y="6516000"/>
            <a:ext cx="2439538" cy="119520"/>
          </a:xfrm>
          <a:prstGeom prst="rect">
            <a:avLst/>
          </a:prstGeom>
          <a:noFill/>
        </p:spPr>
        <p:txBody>
          <a:bodyPr wrap="square" lIns="0" tIns="0" rIns="0" bIns="0" rtlCol="0">
            <a:spAutoFit/>
          </a:bodyPr>
          <a:lstStyle/>
          <a:p>
            <a:pPr>
              <a:lnSpc>
                <a:spcPts val="1000"/>
              </a:lnSpc>
            </a:pPr>
            <a:r>
              <a:rPr lang="en-GB" sz="800">
                <a:solidFill>
                  <a:schemeClr val="tx1"/>
                </a:solidFill>
                <a:latin typeface="Arial" panose="020B0604020202020204" pitchFamily="34" charset="0"/>
                <a:cs typeface="Arial" panose="020B0604020202020204" pitchFamily="34" charset="0"/>
              </a:rPr>
              <a:t>© International Baccalaureate Organization 2020</a:t>
            </a:r>
          </a:p>
        </p:txBody>
      </p:sp>
    </p:spTree>
    <p:extLst>
      <p:ext uri="{BB962C8B-B14F-4D97-AF65-F5344CB8AC3E}">
        <p14:creationId xmlns:p14="http://schemas.microsoft.com/office/powerpoint/2010/main" val="7406470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0" y="1341920"/>
            <a:ext cx="5486400" cy="490696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jdelijke aanduiding voor tekst 3"/>
          <p:cNvSpPr>
            <a:spLocks noGrp="1"/>
          </p:cNvSpPr>
          <p:nvPr>
            <p:ph type="body" sz="half" idx="2"/>
          </p:nvPr>
        </p:nvSpPr>
        <p:spPr>
          <a:xfrm>
            <a:off x="669366" y="1341920"/>
            <a:ext cx="5257302" cy="4906964"/>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Tijdelijke aanduiding voor datum 4"/>
          <p:cNvSpPr>
            <a:spLocks noGrp="1"/>
          </p:cNvSpPr>
          <p:nvPr>
            <p:ph type="dt" sz="half" idx="10"/>
          </p:nvPr>
        </p:nvSpPr>
        <p:spPr/>
        <p:txBody>
          <a:bodyPr/>
          <a:lstStyle/>
          <a:p>
            <a:fld id="{02C89652-6118-194A-A2A5-0F33353BC73A}" type="datetimeFigureOut">
              <a:rPr lang="en-US" noProof="0" smtClean="0"/>
              <a:pPr/>
              <a:t>9/23/2024</a:t>
            </a:fld>
            <a:endParaRPr lang="en-US" noProof="0"/>
          </a:p>
        </p:txBody>
      </p:sp>
      <p:sp>
        <p:nvSpPr>
          <p:cNvPr id="7" name="Tijdelijke aanduiding voor dianummer 6"/>
          <p:cNvSpPr>
            <a:spLocks noGrp="1"/>
          </p:cNvSpPr>
          <p:nvPr>
            <p:ph type="sldNum" sz="quarter" idx="12"/>
          </p:nvPr>
        </p:nvSpPr>
        <p:spPr/>
        <p:txBody>
          <a:bodyPr/>
          <a:lstStyle/>
          <a:p>
            <a:fld id="{365E7149-2CBC-7E42-B4F4-E2E7C22F4267}" type="slidenum">
              <a:rPr lang="en-US" noProof="0" smtClean="0"/>
              <a:pPr/>
              <a:t>‹#›</a:t>
            </a:fld>
            <a:endParaRPr lang="en-US" noProof="0"/>
          </a:p>
        </p:txBody>
      </p:sp>
      <p:sp>
        <p:nvSpPr>
          <p:cNvPr id="9" name="Title 8">
            <a:extLst>
              <a:ext uri="{FF2B5EF4-FFF2-40B4-BE49-F238E27FC236}">
                <a16:creationId xmlns:a16="http://schemas.microsoft.com/office/drawing/2014/main" id="{923390F5-96CE-5447-97A2-7C5EDB850C0F}"/>
              </a:ext>
            </a:extLst>
          </p:cNvPr>
          <p:cNvSpPr>
            <a:spLocks noGrp="1"/>
          </p:cNvSpPr>
          <p:nvPr>
            <p:ph type="title"/>
          </p:nvPr>
        </p:nvSpPr>
        <p:spPr/>
        <p:txBody>
          <a:bodyPr/>
          <a:lstStyle/>
          <a:p>
            <a:r>
              <a:rPr lang="en-US"/>
              <a:t>Click to edit Master title style</a:t>
            </a:r>
          </a:p>
        </p:txBody>
      </p:sp>
      <p:sp>
        <p:nvSpPr>
          <p:cNvPr id="10" name="TextBox 9">
            <a:extLst>
              <a:ext uri="{FF2B5EF4-FFF2-40B4-BE49-F238E27FC236}">
                <a16:creationId xmlns:a16="http://schemas.microsoft.com/office/drawing/2014/main" id="{726A5E63-835A-C54B-A7D3-7BC82E51CD00}"/>
              </a:ext>
            </a:extLst>
          </p:cNvPr>
          <p:cNvSpPr txBox="1"/>
          <p:nvPr userDrawn="1"/>
        </p:nvSpPr>
        <p:spPr>
          <a:xfrm>
            <a:off x="5004000" y="6516000"/>
            <a:ext cx="2439538" cy="119520"/>
          </a:xfrm>
          <a:prstGeom prst="rect">
            <a:avLst/>
          </a:prstGeom>
          <a:noFill/>
        </p:spPr>
        <p:txBody>
          <a:bodyPr wrap="square" lIns="0" tIns="0" rIns="0" bIns="0" rtlCol="0">
            <a:spAutoFit/>
          </a:bodyPr>
          <a:lstStyle/>
          <a:p>
            <a:pPr>
              <a:lnSpc>
                <a:spcPts val="1000"/>
              </a:lnSpc>
            </a:pPr>
            <a:r>
              <a:rPr lang="en-GB" sz="800">
                <a:solidFill>
                  <a:schemeClr val="tx1"/>
                </a:solidFill>
                <a:latin typeface="Arial" panose="020B0604020202020204" pitchFamily="34" charset="0"/>
                <a:cs typeface="Arial" panose="020B0604020202020204" pitchFamily="34" charset="0"/>
              </a:rPr>
              <a:t>© International Baccalaureate Organization 2020</a:t>
            </a:r>
          </a:p>
        </p:txBody>
      </p:sp>
    </p:spTree>
    <p:extLst>
      <p:ext uri="{BB962C8B-B14F-4D97-AF65-F5344CB8AC3E}">
        <p14:creationId xmlns:p14="http://schemas.microsoft.com/office/powerpoint/2010/main" val="15721973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681318" y="1371437"/>
            <a:ext cx="8240282" cy="4104000"/>
          </a:xfrm>
          <a:solidFill>
            <a:schemeClr val="accent6">
              <a:lumMod val="40000"/>
              <a:lumOff val="60000"/>
            </a:schemeClr>
          </a:solidFill>
        </p:spPr>
        <p:txBody>
          <a:bodyPr tIns="180000">
            <a:normAutofit/>
          </a:bodyPr>
          <a:lstStyle>
            <a:lvl1pPr marL="0" indent="0" algn="ctr">
              <a:buNone/>
              <a:defRPr sz="20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4" name="Tijdelijke aanduiding voor tekst 3"/>
          <p:cNvSpPr>
            <a:spLocks noGrp="1"/>
          </p:cNvSpPr>
          <p:nvPr>
            <p:ph type="body" sz="half" idx="2"/>
          </p:nvPr>
        </p:nvSpPr>
        <p:spPr>
          <a:xfrm>
            <a:off x="9124799" y="4444836"/>
            <a:ext cx="2457601" cy="1030601"/>
          </a:xfrm>
        </p:spPr>
        <p:txBody>
          <a:bodyPr anchor="b" anchorCtr="0">
            <a:normAutofit/>
          </a:bodyPr>
          <a:lstStyle>
            <a:lvl1pPr marL="0" indent="0">
              <a:lnSpc>
                <a:spcPct val="100000"/>
              </a:lnSpc>
              <a:buNone/>
              <a:defRPr sz="12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Tijdelijke aanduiding voor datum 4"/>
          <p:cNvSpPr>
            <a:spLocks noGrp="1"/>
          </p:cNvSpPr>
          <p:nvPr>
            <p:ph type="dt" sz="half" idx="10"/>
          </p:nvPr>
        </p:nvSpPr>
        <p:spPr/>
        <p:txBody>
          <a:bodyPr/>
          <a:lstStyle/>
          <a:p>
            <a:fld id="{02C89652-6118-194A-A2A5-0F33353BC73A}" type="datetimeFigureOut">
              <a:rPr lang="en-US" noProof="0" smtClean="0"/>
              <a:pPr/>
              <a:t>9/23/2024</a:t>
            </a:fld>
            <a:endParaRPr lang="en-US" noProof="0"/>
          </a:p>
        </p:txBody>
      </p:sp>
      <p:sp>
        <p:nvSpPr>
          <p:cNvPr id="7" name="Tijdelijke aanduiding voor dianummer 6"/>
          <p:cNvSpPr>
            <a:spLocks noGrp="1"/>
          </p:cNvSpPr>
          <p:nvPr>
            <p:ph type="sldNum" sz="quarter" idx="12"/>
          </p:nvPr>
        </p:nvSpPr>
        <p:spPr/>
        <p:txBody>
          <a:bodyPr/>
          <a:lstStyle/>
          <a:p>
            <a:fld id="{365E7149-2CBC-7E42-B4F4-E2E7C22F4267}" type="slidenum">
              <a:rPr lang="en-US" noProof="0" smtClean="0"/>
              <a:pPr/>
              <a:t>‹#›</a:t>
            </a:fld>
            <a:endParaRPr lang="en-US" noProof="0"/>
          </a:p>
        </p:txBody>
      </p:sp>
      <p:sp>
        <p:nvSpPr>
          <p:cNvPr id="9" name="Title 8">
            <a:extLst>
              <a:ext uri="{FF2B5EF4-FFF2-40B4-BE49-F238E27FC236}">
                <a16:creationId xmlns:a16="http://schemas.microsoft.com/office/drawing/2014/main" id="{38514C97-76B2-3D4B-86AE-CE6946F7CC3E}"/>
              </a:ext>
            </a:extLst>
          </p:cNvPr>
          <p:cNvSpPr>
            <a:spLocks noGrp="1"/>
          </p:cNvSpPr>
          <p:nvPr>
            <p:ph type="title"/>
          </p:nvPr>
        </p:nvSpPr>
        <p:spPr/>
        <p:txBody>
          <a:bodyPr/>
          <a:lstStyle/>
          <a:p>
            <a:r>
              <a:rPr lang="en-US"/>
              <a:t>Click to edit Master title style</a:t>
            </a:r>
          </a:p>
        </p:txBody>
      </p:sp>
      <p:sp>
        <p:nvSpPr>
          <p:cNvPr id="10" name="TextBox 9">
            <a:extLst>
              <a:ext uri="{FF2B5EF4-FFF2-40B4-BE49-F238E27FC236}">
                <a16:creationId xmlns:a16="http://schemas.microsoft.com/office/drawing/2014/main" id="{75FC4D4E-470D-BE49-90AF-6B50AC37C009}"/>
              </a:ext>
            </a:extLst>
          </p:cNvPr>
          <p:cNvSpPr txBox="1"/>
          <p:nvPr userDrawn="1"/>
        </p:nvSpPr>
        <p:spPr>
          <a:xfrm>
            <a:off x="5004000" y="6516000"/>
            <a:ext cx="2439538" cy="119520"/>
          </a:xfrm>
          <a:prstGeom prst="rect">
            <a:avLst/>
          </a:prstGeom>
          <a:noFill/>
        </p:spPr>
        <p:txBody>
          <a:bodyPr wrap="square" lIns="0" tIns="0" rIns="0" bIns="0" rtlCol="0">
            <a:spAutoFit/>
          </a:bodyPr>
          <a:lstStyle/>
          <a:p>
            <a:pPr>
              <a:lnSpc>
                <a:spcPts val="1000"/>
              </a:lnSpc>
            </a:pPr>
            <a:r>
              <a:rPr lang="en-GB" sz="800">
                <a:solidFill>
                  <a:schemeClr val="tx1"/>
                </a:solidFill>
                <a:latin typeface="Arial" panose="020B0604020202020204" pitchFamily="34" charset="0"/>
                <a:cs typeface="Arial" panose="020B0604020202020204" pitchFamily="34" charset="0"/>
              </a:rPr>
              <a:t>© International Baccalaureate Organization 2020</a:t>
            </a:r>
          </a:p>
        </p:txBody>
      </p:sp>
    </p:spTree>
    <p:extLst>
      <p:ext uri="{BB962C8B-B14F-4D97-AF65-F5344CB8AC3E}">
        <p14:creationId xmlns:p14="http://schemas.microsoft.com/office/powerpoint/2010/main" val="2229781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735965595"/>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3063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a:t>Title</a:t>
            </a:r>
          </a:p>
        </p:txBody>
      </p:sp>
    </p:spTree>
    <p:extLst>
      <p:ext uri="{BB962C8B-B14F-4D97-AF65-F5344CB8AC3E}">
        <p14:creationId xmlns:p14="http://schemas.microsoft.com/office/powerpoint/2010/main" val="1719571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538233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42506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30392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3" name="Tijdelijke aanduiding voor tekst 2"/>
          <p:cNvSpPr>
            <a:spLocks noGrp="1"/>
          </p:cNvSpPr>
          <p:nvPr>
            <p:ph type="body" idx="1"/>
          </p:nvPr>
        </p:nvSpPr>
        <p:spPr>
          <a:xfrm>
            <a:off x="675340" y="1545105"/>
            <a:ext cx="5163671"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Tijdelijke aanduiding voor inhoud 3"/>
          <p:cNvSpPr>
            <a:spLocks noGrp="1"/>
          </p:cNvSpPr>
          <p:nvPr>
            <p:ph sz="half" idx="2"/>
          </p:nvPr>
        </p:nvSpPr>
        <p:spPr>
          <a:xfrm>
            <a:off x="675340" y="2184867"/>
            <a:ext cx="5163671" cy="4052304"/>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jdelijke aanduiding voor tekst 4"/>
          <p:cNvSpPr>
            <a:spLocks noGrp="1"/>
          </p:cNvSpPr>
          <p:nvPr>
            <p:ph type="body" sz="quarter" idx="3"/>
          </p:nvPr>
        </p:nvSpPr>
        <p:spPr>
          <a:xfrm>
            <a:off x="6418729" y="1545105"/>
            <a:ext cx="5163671"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Tijdelijke aanduiding voor inhoud 5"/>
          <p:cNvSpPr>
            <a:spLocks noGrp="1"/>
          </p:cNvSpPr>
          <p:nvPr>
            <p:ph sz="quarter" idx="4"/>
          </p:nvPr>
        </p:nvSpPr>
        <p:spPr>
          <a:xfrm>
            <a:off x="6418729" y="2184865"/>
            <a:ext cx="5163671" cy="4052305"/>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jdelijke aanduiding voor datum 6"/>
          <p:cNvSpPr>
            <a:spLocks noGrp="1"/>
          </p:cNvSpPr>
          <p:nvPr>
            <p:ph type="dt" sz="half" idx="10"/>
          </p:nvPr>
        </p:nvSpPr>
        <p:spPr/>
        <p:txBody>
          <a:bodyPr/>
          <a:lstStyle/>
          <a:p>
            <a:fld id="{02C89652-6118-194A-A2A5-0F33353BC73A}" type="datetimeFigureOut">
              <a:rPr lang="en-US" noProof="0" smtClean="0"/>
              <a:pPr/>
              <a:t>9/23/2024</a:t>
            </a:fld>
            <a:endParaRPr lang="en-US" noProof="0"/>
          </a:p>
        </p:txBody>
      </p:sp>
      <p:sp>
        <p:nvSpPr>
          <p:cNvPr id="8" name="Tijdelijke aanduiding voor voettekst 7"/>
          <p:cNvSpPr>
            <a:spLocks noGrp="1"/>
          </p:cNvSpPr>
          <p:nvPr>
            <p:ph type="ftr" sz="quarter" idx="11"/>
          </p:nvPr>
        </p:nvSpPr>
        <p:spPr/>
        <p:txBody>
          <a:bodyPr/>
          <a:lstStyle/>
          <a:p>
            <a:endParaRPr lang="en-US" noProof="0"/>
          </a:p>
        </p:txBody>
      </p:sp>
      <p:sp>
        <p:nvSpPr>
          <p:cNvPr id="9" name="Tijdelijke aanduiding voor dianummer 8"/>
          <p:cNvSpPr>
            <a:spLocks noGrp="1"/>
          </p:cNvSpPr>
          <p:nvPr>
            <p:ph type="sldNum" sz="quarter" idx="12"/>
          </p:nvPr>
        </p:nvSpPr>
        <p:spPr/>
        <p:txBody>
          <a:bodyPr/>
          <a:lstStyle/>
          <a:p>
            <a:fld id="{365E7149-2CBC-7E42-B4F4-E2E7C22F4267}" type="slidenum">
              <a:rPr lang="en-US" noProof="0" smtClean="0"/>
              <a:pPr/>
              <a:t>‹#›</a:t>
            </a:fld>
            <a:endParaRPr lang="en-US" noProof="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a:t>Click to edit Master text styles</a:t>
            </a:r>
          </a:p>
        </p:txBody>
      </p:sp>
    </p:spTree>
    <p:extLst>
      <p:ext uri="{BB962C8B-B14F-4D97-AF65-F5344CB8AC3E}">
        <p14:creationId xmlns:p14="http://schemas.microsoft.com/office/powerpoint/2010/main" val="386775371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a:t>Name</a:t>
            </a:r>
          </a:p>
          <a:p>
            <a:pPr lvl="0"/>
            <a:r>
              <a:rPr lang="en-US"/>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a:t>Name</a:t>
            </a:r>
          </a:p>
          <a:p>
            <a:pPr lvl="0"/>
            <a:r>
              <a:rPr lang="en-US"/>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a:t>Name</a:t>
            </a:r>
          </a:p>
          <a:p>
            <a:pPr lvl="0"/>
            <a:r>
              <a:rPr lang="en-US"/>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a:t>Name</a:t>
            </a:r>
          </a:p>
          <a:p>
            <a:pPr lvl="0"/>
            <a:r>
              <a:rPr lang="en-US"/>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a:t>Name</a:t>
            </a:r>
          </a:p>
          <a:p>
            <a:pPr lvl="0"/>
            <a:r>
              <a:rPr lang="en-US"/>
              <a:t>Title</a:t>
            </a:r>
          </a:p>
        </p:txBody>
      </p:sp>
    </p:spTree>
    <p:extLst>
      <p:ext uri="{BB962C8B-B14F-4D97-AF65-F5344CB8AC3E}">
        <p14:creationId xmlns:p14="http://schemas.microsoft.com/office/powerpoint/2010/main" val="1055817622"/>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1030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134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823186"/>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a:t>Title</a:t>
            </a:r>
          </a:p>
        </p:txBody>
      </p:sp>
    </p:spTree>
    <p:extLst>
      <p:ext uri="{BB962C8B-B14F-4D97-AF65-F5344CB8AC3E}">
        <p14:creationId xmlns:p14="http://schemas.microsoft.com/office/powerpoint/2010/main" val="24643847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Tijdelijke aanduiding voor inhoud 2"/>
          <p:cNvSpPr>
            <a:spLocks noGrp="1"/>
          </p:cNvSpPr>
          <p:nvPr>
            <p:ph sz="half" idx="1"/>
          </p:nvPr>
        </p:nvSpPr>
        <p:spPr>
          <a:xfrm>
            <a:off x="683677" y="1280131"/>
            <a:ext cx="5268970" cy="4839315"/>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jdelijke aanduiding voor inhoud 3"/>
          <p:cNvSpPr>
            <a:spLocks noGrp="1"/>
          </p:cNvSpPr>
          <p:nvPr>
            <p:ph sz="half" idx="2"/>
          </p:nvPr>
        </p:nvSpPr>
        <p:spPr>
          <a:xfrm>
            <a:off x="6312072" y="1280131"/>
            <a:ext cx="5266622" cy="4839315"/>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jdelijke aanduiding voor datum 4"/>
          <p:cNvSpPr>
            <a:spLocks noGrp="1"/>
          </p:cNvSpPr>
          <p:nvPr>
            <p:ph type="dt" sz="half" idx="10"/>
          </p:nvPr>
        </p:nvSpPr>
        <p:spPr/>
        <p:txBody>
          <a:bodyPr/>
          <a:lstStyle/>
          <a:p>
            <a:endParaRPr lang="en-US" noProof="0"/>
          </a:p>
        </p:txBody>
      </p:sp>
      <p:sp>
        <p:nvSpPr>
          <p:cNvPr id="7" name="Tijdelijke aanduiding voor dianummer 6"/>
          <p:cNvSpPr>
            <a:spLocks noGrp="1"/>
          </p:cNvSpPr>
          <p:nvPr>
            <p:ph type="sldNum" sz="quarter" idx="12"/>
          </p:nvPr>
        </p:nvSpPr>
        <p:spPr/>
        <p:txBody>
          <a:bodyPr/>
          <a:lstStyle/>
          <a:p>
            <a:fld id="{365E7149-2CBC-7E42-B4F4-E2E7C22F4267}" type="slidenum">
              <a:rPr lang="en-US" noProof="0" smtClean="0"/>
              <a:pPr/>
              <a:t>‹#›</a:t>
            </a:fld>
            <a:endParaRPr lang="en-US" noProof="0"/>
          </a:p>
        </p:txBody>
      </p:sp>
      <p:sp>
        <p:nvSpPr>
          <p:cNvPr id="9" name="TextBox 8">
            <a:extLst>
              <a:ext uri="{FF2B5EF4-FFF2-40B4-BE49-F238E27FC236}">
                <a16:creationId xmlns:a16="http://schemas.microsoft.com/office/drawing/2014/main" id="{4E45DC70-9E19-104E-88AB-CCE4260CDE70}"/>
              </a:ext>
            </a:extLst>
          </p:cNvPr>
          <p:cNvSpPr txBox="1"/>
          <p:nvPr userDrawn="1"/>
        </p:nvSpPr>
        <p:spPr>
          <a:xfrm>
            <a:off x="4167864" y="6516000"/>
            <a:ext cx="2439538" cy="116570"/>
          </a:xfrm>
          <a:prstGeom prst="rect">
            <a:avLst/>
          </a:prstGeom>
          <a:noFill/>
        </p:spPr>
        <p:txBody>
          <a:bodyPr wrap="square" lIns="0" tIns="0" rIns="0" bIns="0" rtlCol="0">
            <a:spAutoFit/>
          </a:bodyPr>
          <a:lstStyle/>
          <a:p>
            <a:pPr>
              <a:lnSpc>
                <a:spcPts val="1000"/>
              </a:lnSpc>
            </a:pPr>
            <a:r>
              <a:rPr lang="en-GB" sz="700">
                <a:solidFill>
                  <a:schemeClr val="accent6"/>
                </a:solidFill>
                <a:latin typeface="Arial" panose="020B0604020202020204" pitchFamily="34" charset="0"/>
                <a:cs typeface="Arial" panose="020B0604020202020204" pitchFamily="34" charset="0"/>
              </a:rPr>
              <a:t>© International Baccalaureate Organization 2021 </a:t>
            </a:r>
          </a:p>
        </p:txBody>
      </p:sp>
    </p:spTree>
    <p:extLst>
      <p:ext uri="{BB962C8B-B14F-4D97-AF65-F5344CB8AC3E}">
        <p14:creationId xmlns:p14="http://schemas.microsoft.com/office/powerpoint/2010/main" val="28381490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0DD47E-E34E-1C4B-B9B8-3368CD99B81B}"/>
              </a:ext>
            </a:extLst>
          </p:cNvPr>
          <p:cNvSpPr txBox="1"/>
          <p:nvPr userDrawn="1"/>
        </p:nvSpPr>
        <p:spPr>
          <a:xfrm>
            <a:off x="4167864" y="6516000"/>
            <a:ext cx="2439538" cy="123111"/>
          </a:xfrm>
          <a:prstGeom prst="rect">
            <a:avLst/>
          </a:prstGeom>
          <a:noFill/>
        </p:spPr>
        <p:txBody>
          <a:bodyPr wrap="square" lIns="0" tIns="0" rIns="0" bIns="0" rtlCol="0">
            <a:spAutoFit/>
          </a:bodyPr>
          <a:lstStyle/>
          <a:p>
            <a:pPr>
              <a:lnSpc>
                <a:spcPts val="1000"/>
              </a:lnSpc>
            </a:pPr>
            <a:r>
              <a:rPr lang="en-GB" sz="700">
                <a:solidFill>
                  <a:schemeClr val="accent6"/>
                </a:solidFill>
                <a:latin typeface="Myriad Pro" panose="020B0503030403020204" pitchFamily="34" charset="0"/>
                <a:cs typeface="Arial" panose="020B0604020202020204" pitchFamily="34" charset="0"/>
              </a:rPr>
              <a:t>© International Baccalaureate Organization 2022 </a:t>
            </a:r>
          </a:p>
        </p:txBody>
      </p:sp>
      <p:sp>
        <p:nvSpPr>
          <p:cNvPr id="5" name="Tijdelijke aanduiding voor datum 4">
            <a:extLst>
              <a:ext uri="{FF2B5EF4-FFF2-40B4-BE49-F238E27FC236}">
                <a16:creationId xmlns:a16="http://schemas.microsoft.com/office/drawing/2014/main" id="{AD837EEC-2989-0F4B-9F00-E65D88FD0196}"/>
              </a:ext>
            </a:extLst>
          </p:cNvPr>
          <p:cNvSpPr>
            <a:spLocks noGrp="1"/>
          </p:cNvSpPr>
          <p:nvPr>
            <p:ph type="dt" sz="half" idx="10"/>
          </p:nvPr>
        </p:nvSpPr>
        <p:spPr>
          <a:xfrm>
            <a:off x="9616088" y="6475942"/>
            <a:ext cx="1424445" cy="228070"/>
          </a:xfrm>
          <a:prstGeom prst="rect">
            <a:avLst/>
          </a:prstGeom>
        </p:spPr>
        <p:txBody>
          <a:bodyPr anchor="b" anchorCtr="0"/>
          <a:lstStyle>
            <a:lvl1pPr algn="r">
              <a:defRPr sz="1100">
                <a:latin typeface="Myriad Pro" panose="020B0503030403020204" pitchFamily="34" charset="0"/>
              </a:defRPr>
            </a:lvl1pPr>
          </a:lstStyle>
          <a:p>
            <a:endParaRPr lang="en-US"/>
          </a:p>
        </p:txBody>
      </p:sp>
      <p:sp>
        <p:nvSpPr>
          <p:cNvPr id="7" name="Tijdelijke aanduiding voor dianummer 6">
            <a:extLst>
              <a:ext uri="{FF2B5EF4-FFF2-40B4-BE49-F238E27FC236}">
                <a16:creationId xmlns:a16="http://schemas.microsoft.com/office/drawing/2014/main" id="{2C3AC806-1296-824E-8AA8-61EB0C8A486C}"/>
              </a:ext>
            </a:extLst>
          </p:cNvPr>
          <p:cNvSpPr>
            <a:spLocks noGrp="1"/>
          </p:cNvSpPr>
          <p:nvPr>
            <p:ph type="sldNum" sz="quarter" idx="12"/>
          </p:nvPr>
        </p:nvSpPr>
        <p:spPr>
          <a:xfrm>
            <a:off x="11040533" y="6475942"/>
            <a:ext cx="541867" cy="228070"/>
          </a:xfrm>
          <a:prstGeom prst="rect">
            <a:avLst/>
          </a:prstGeom>
        </p:spPr>
        <p:txBody>
          <a:bodyPr anchor="b" anchorCtr="0"/>
          <a:lstStyle>
            <a:lvl1pPr algn="r">
              <a:defRPr sz="1100">
                <a:latin typeface="Myriad Pro" panose="020B0503030403020204" pitchFamily="34" charset="0"/>
              </a:defRPr>
            </a:lvl1pPr>
          </a:lstStyle>
          <a:p>
            <a:fld id="{365E7149-2CBC-7E42-B4F4-E2E7C22F4267}" type="slidenum">
              <a:rPr lang="en-US" smtClean="0"/>
              <a:pPr/>
              <a:t>‹#›</a:t>
            </a:fld>
            <a:endParaRPr lang="en-US"/>
          </a:p>
        </p:txBody>
      </p:sp>
      <p:pic>
        <p:nvPicPr>
          <p:cNvPr id="2" name="Picture 1">
            <a:extLst>
              <a:ext uri="{FF2B5EF4-FFF2-40B4-BE49-F238E27FC236}">
                <a16:creationId xmlns:a16="http://schemas.microsoft.com/office/drawing/2014/main" id="{C385C306-730D-A4E3-8227-4C4E32159D7F}"/>
              </a:ext>
            </a:extLst>
          </p:cNvPr>
          <p:cNvPicPr>
            <a:picLocks noChangeAspect="1"/>
          </p:cNvPicPr>
          <p:nvPr userDrawn="1"/>
        </p:nvPicPr>
        <p:blipFill>
          <a:blip r:embed="rId3"/>
          <a:stretch>
            <a:fillRect/>
          </a:stretch>
        </p:blipFill>
        <p:spPr>
          <a:xfrm>
            <a:off x="11353800" y="45509"/>
            <a:ext cx="727911" cy="914741"/>
          </a:xfrm>
          <a:prstGeom prst="rect">
            <a:avLst/>
          </a:prstGeom>
        </p:spPr>
      </p:pic>
    </p:spTree>
    <p:extLst>
      <p:ext uri="{BB962C8B-B14F-4D97-AF65-F5344CB8AC3E}">
        <p14:creationId xmlns:p14="http://schemas.microsoft.com/office/powerpoint/2010/main" val="422429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Tijdelijke aanduiding voor datum 2"/>
          <p:cNvSpPr>
            <a:spLocks noGrp="1"/>
          </p:cNvSpPr>
          <p:nvPr>
            <p:ph type="dt" sz="half" idx="10"/>
          </p:nvPr>
        </p:nvSpPr>
        <p:spPr/>
        <p:txBody>
          <a:bodyPr/>
          <a:lstStyle/>
          <a:p>
            <a:fld id="{02C89652-6118-194A-A2A5-0F33353BC73A}" type="datetimeFigureOut">
              <a:rPr lang="en-US" noProof="0" smtClean="0"/>
              <a:pPr/>
              <a:t>9/23/2024</a:t>
            </a:fld>
            <a:endParaRPr lang="en-US" noProof="0"/>
          </a:p>
        </p:txBody>
      </p:sp>
      <p:sp>
        <p:nvSpPr>
          <p:cNvPr id="4" name="Tijdelijke aanduiding voor voettekst 3"/>
          <p:cNvSpPr>
            <a:spLocks noGrp="1"/>
          </p:cNvSpPr>
          <p:nvPr>
            <p:ph type="ftr" sz="quarter" idx="11"/>
          </p:nvPr>
        </p:nvSpPr>
        <p:spPr/>
        <p:txBody>
          <a:bodyPr/>
          <a:lstStyle/>
          <a:p>
            <a:endParaRPr lang="en-US" noProof="0"/>
          </a:p>
        </p:txBody>
      </p:sp>
      <p:sp>
        <p:nvSpPr>
          <p:cNvPr id="5" name="Tijdelijke aanduiding voor dianummer 4"/>
          <p:cNvSpPr>
            <a:spLocks noGrp="1"/>
          </p:cNvSpPr>
          <p:nvPr>
            <p:ph type="sldNum" sz="quarter" idx="12"/>
          </p:nvPr>
        </p:nvSpPr>
        <p:spPr/>
        <p:txBody>
          <a:bodyPr/>
          <a:lstStyle/>
          <a:p>
            <a:fld id="{365E7149-2CBC-7E42-B4F4-E2E7C22F4267}" type="slidenum">
              <a:rPr lang="en-US" noProof="0" smtClean="0"/>
              <a:pPr/>
              <a:t>‹#›</a:t>
            </a:fld>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2C89652-6118-194A-A2A5-0F33353BC73A}" type="datetimeFigureOut">
              <a:rPr lang="en-US" noProof="0" smtClean="0"/>
              <a:pPr/>
              <a:t>9/23/2024</a:t>
            </a:fld>
            <a:endParaRPr lang="en-US" noProof="0"/>
          </a:p>
        </p:txBody>
      </p:sp>
      <p:sp>
        <p:nvSpPr>
          <p:cNvPr id="3" name="Tijdelijke aanduiding voor voettekst 2"/>
          <p:cNvSpPr>
            <a:spLocks noGrp="1"/>
          </p:cNvSpPr>
          <p:nvPr>
            <p:ph type="ftr" sz="quarter" idx="11"/>
          </p:nvPr>
        </p:nvSpPr>
        <p:spPr/>
        <p:txBody>
          <a:bodyPr/>
          <a:lstStyle/>
          <a:p>
            <a:endParaRPr lang="en-US" noProof="0"/>
          </a:p>
        </p:txBody>
      </p:sp>
      <p:sp>
        <p:nvSpPr>
          <p:cNvPr id="4" name="Tijdelijke aanduiding voor dianummer 3"/>
          <p:cNvSpPr>
            <a:spLocks noGrp="1"/>
          </p:cNvSpPr>
          <p:nvPr>
            <p:ph type="sldNum" sz="quarter" idx="12"/>
          </p:nvPr>
        </p:nvSpPr>
        <p:spPr/>
        <p:txBody>
          <a:bodyPr/>
          <a:lstStyle/>
          <a:p>
            <a:fld id="{365E7149-2CBC-7E42-B4F4-E2E7C22F4267}" type="slidenum">
              <a:rPr lang="en-US" noProof="0" smtClean="0"/>
              <a:pPr/>
              <a:t>‹#›</a:t>
            </a:fld>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669366" y="576264"/>
            <a:ext cx="5257302" cy="1049336"/>
          </a:xfrm>
        </p:spPr>
        <p:txBody>
          <a:bodyPr anchor="t" anchorCtr="0"/>
          <a:lstStyle>
            <a:lvl1pPr algn="l">
              <a:defRPr sz="2000" b="1"/>
            </a:lvl1pPr>
          </a:lstStyle>
          <a:p>
            <a:r>
              <a:rPr lang="en-US" noProof="0"/>
              <a:t>Click to edit Master title style</a:t>
            </a:r>
          </a:p>
        </p:txBody>
      </p:sp>
      <p:sp>
        <p:nvSpPr>
          <p:cNvPr id="3" name="Tijdelijke aanduiding voor inhoud 2"/>
          <p:cNvSpPr>
            <a:spLocks noGrp="1"/>
          </p:cNvSpPr>
          <p:nvPr>
            <p:ph idx="1"/>
          </p:nvPr>
        </p:nvSpPr>
        <p:spPr>
          <a:xfrm>
            <a:off x="6096000" y="576263"/>
            <a:ext cx="5486400" cy="5664115"/>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jdelijke aanduiding voor tekst 3"/>
          <p:cNvSpPr>
            <a:spLocks noGrp="1"/>
          </p:cNvSpPr>
          <p:nvPr>
            <p:ph type="body" sz="half" idx="2"/>
          </p:nvPr>
        </p:nvSpPr>
        <p:spPr>
          <a:xfrm>
            <a:off x="669366" y="1625601"/>
            <a:ext cx="5257302" cy="4467191"/>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Tijdelijke aanduiding voor datum 4"/>
          <p:cNvSpPr>
            <a:spLocks noGrp="1"/>
          </p:cNvSpPr>
          <p:nvPr>
            <p:ph type="dt" sz="half" idx="10"/>
          </p:nvPr>
        </p:nvSpPr>
        <p:spPr/>
        <p:txBody>
          <a:bodyPr/>
          <a:lstStyle/>
          <a:p>
            <a:fld id="{02C89652-6118-194A-A2A5-0F33353BC73A}" type="datetimeFigureOut">
              <a:rPr lang="en-US" noProof="0" smtClean="0"/>
              <a:pPr/>
              <a:t>9/23/2024</a:t>
            </a:fld>
            <a:endParaRPr lang="en-US" noProof="0"/>
          </a:p>
        </p:txBody>
      </p:sp>
      <p:sp>
        <p:nvSpPr>
          <p:cNvPr id="6" name="Tijdelijke aanduiding voor voettekst 5"/>
          <p:cNvSpPr>
            <a:spLocks noGrp="1"/>
          </p:cNvSpPr>
          <p:nvPr>
            <p:ph type="ftr" sz="quarter" idx="11"/>
          </p:nvPr>
        </p:nvSpPr>
        <p:spPr/>
        <p:txBody>
          <a:bodyPr/>
          <a:lstStyle/>
          <a:p>
            <a:endParaRPr lang="en-US" noProof="0"/>
          </a:p>
        </p:txBody>
      </p:sp>
      <p:sp>
        <p:nvSpPr>
          <p:cNvPr id="7" name="Tijdelijke aanduiding voor dianummer 6"/>
          <p:cNvSpPr>
            <a:spLocks noGrp="1"/>
          </p:cNvSpPr>
          <p:nvPr>
            <p:ph type="sldNum" sz="quarter" idx="12"/>
          </p:nvPr>
        </p:nvSpPr>
        <p:spPr/>
        <p:txBody>
          <a:bodyPr/>
          <a:lstStyle/>
          <a:p>
            <a:fld id="{365E7149-2CBC-7E42-B4F4-E2E7C22F4267}" type="slidenum">
              <a:rPr lang="en-US" noProof="0" smtClean="0"/>
              <a:pPr/>
              <a:t>‹#›</a:t>
            </a:fld>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18.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75341" y="444841"/>
            <a:ext cx="10907059" cy="968841"/>
          </a:xfrm>
          <a:prstGeom prst="rect">
            <a:avLst/>
          </a:prstGeom>
        </p:spPr>
        <p:txBody>
          <a:bodyPr vert="horz" lIns="0" tIns="0" rIns="0" bIns="0" rtlCol="0" anchor="t" anchorCtr="0">
            <a:normAutofit/>
          </a:bodyPr>
          <a:lstStyle/>
          <a:p>
            <a:r>
              <a:rPr lang="en-US" noProof="0"/>
              <a:t>Click to edit Master title style</a:t>
            </a:r>
          </a:p>
        </p:txBody>
      </p:sp>
      <p:sp>
        <p:nvSpPr>
          <p:cNvPr id="3" name="Tijdelijke aanduiding voor tekst 2"/>
          <p:cNvSpPr>
            <a:spLocks noGrp="1"/>
          </p:cNvSpPr>
          <p:nvPr>
            <p:ph type="body" idx="1"/>
          </p:nvPr>
        </p:nvSpPr>
        <p:spPr>
          <a:xfrm>
            <a:off x="675341" y="1495934"/>
            <a:ext cx="10907059" cy="4664234"/>
          </a:xfrm>
          <a:prstGeom prst="rect">
            <a:avLst/>
          </a:prstGeom>
        </p:spPr>
        <p:txBody>
          <a:bodyPr vert="horz" lIns="0" tIns="0" rIns="0" bIns="0" rtlCol="0"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jdelijke aanduiding voor datum 3"/>
          <p:cNvSpPr>
            <a:spLocks noGrp="1"/>
          </p:cNvSpPr>
          <p:nvPr>
            <p:ph type="dt" sz="half" idx="2"/>
          </p:nvPr>
        </p:nvSpPr>
        <p:spPr>
          <a:xfrm>
            <a:off x="9616088" y="576264"/>
            <a:ext cx="1424445" cy="228070"/>
          </a:xfrm>
          <a:prstGeom prst="rect">
            <a:avLst/>
          </a:prstGeom>
        </p:spPr>
        <p:txBody>
          <a:bodyPr vert="horz" lIns="0" tIns="0" rIns="0" bIns="0" rtlCol="0" anchor="t" anchorCtr="0"/>
          <a:lstStyle>
            <a:lvl1pPr algn="r">
              <a:defRPr sz="1000">
                <a:solidFill>
                  <a:schemeClr val="accent6"/>
                </a:solidFill>
              </a:defRPr>
            </a:lvl1pPr>
          </a:lstStyle>
          <a:p>
            <a:fld id="{02C89652-6118-194A-A2A5-0F33353BC73A}" type="datetimeFigureOut">
              <a:rPr lang="en-US" noProof="0" smtClean="0"/>
              <a:pPr/>
              <a:t>9/23/2024</a:t>
            </a:fld>
            <a:endParaRPr lang="en-US" noProof="0"/>
          </a:p>
        </p:txBody>
      </p:sp>
      <p:sp>
        <p:nvSpPr>
          <p:cNvPr id="5" name="Tijdelijke aanduiding voor voettekst 4"/>
          <p:cNvSpPr>
            <a:spLocks noGrp="1"/>
          </p:cNvSpPr>
          <p:nvPr>
            <p:ph type="ftr" sz="quarter" idx="3"/>
          </p:nvPr>
        </p:nvSpPr>
        <p:spPr>
          <a:xfrm>
            <a:off x="2985417" y="6475942"/>
            <a:ext cx="4815201" cy="239183"/>
          </a:xfrm>
          <a:prstGeom prst="rect">
            <a:avLst/>
          </a:prstGeom>
        </p:spPr>
        <p:txBody>
          <a:bodyPr vert="horz" lIns="0" tIns="0" rIns="0" bIns="0" rtlCol="0" anchor="t" anchorCtr="0"/>
          <a:lstStyle>
            <a:lvl1pPr algn="l">
              <a:defRPr sz="1000">
                <a:solidFill>
                  <a:schemeClr val="accent6"/>
                </a:solidFill>
              </a:defRPr>
            </a:lvl1pPr>
          </a:lstStyle>
          <a:p>
            <a:endParaRPr lang="en-US" noProof="0"/>
          </a:p>
        </p:txBody>
      </p:sp>
      <p:sp>
        <p:nvSpPr>
          <p:cNvPr id="6" name="Tijdelijke aanduiding voor dianummer 5"/>
          <p:cNvSpPr>
            <a:spLocks noGrp="1"/>
          </p:cNvSpPr>
          <p:nvPr>
            <p:ph type="sldNum" sz="quarter" idx="4"/>
          </p:nvPr>
        </p:nvSpPr>
        <p:spPr>
          <a:xfrm>
            <a:off x="11040533" y="576264"/>
            <a:ext cx="541867" cy="228070"/>
          </a:xfrm>
          <a:prstGeom prst="rect">
            <a:avLst/>
          </a:prstGeom>
        </p:spPr>
        <p:txBody>
          <a:bodyPr vert="horz" lIns="0" tIns="0" rIns="0" bIns="0" rtlCol="0" anchor="t" anchorCtr="0"/>
          <a:lstStyle>
            <a:lvl1pPr algn="r">
              <a:defRPr sz="1000">
                <a:solidFill>
                  <a:schemeClr val="accent6"/>
                </a:solidFill>
              </a:defRPr>
            </a:lvl1pPr>
          </a:lstStyle>
          <a:p>
            <a:fld id="{365E7149-2CBC-7E42-B4F4-E2E7C22F4267}" type="slidenum">
              <a:rPr lang="en-US" noProof="0" smtClean="0"/>
              <a:pPr/>
              <a:t>‹#›</a:t>
            </a:fld>
            <a:endParaRPr lang="en-US" noProof="0"/>
          </a:p>
        </p:txBody>
      </p:sp>
    </p:spTree>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719" r:id="rId11"/>
  </p:sldLayoutIdLst>
  <p:txStyles>
    <p:titleStyle>
      <a:lvl1pPr algn="l" defTabSz="457200" rtl="0" eaLnBrk="1" latinLnBrk="0" hangingPunct="1">
        <a:lnSpc>
          <a:spcPct val="90000"/>
        </a:lnSpc>
        <a:spcBef>
          <a:spcPct val="0"/>
        </a:spcBef>
        <a:buNone/>
        <a:defRPr sz="3600" b="1" kern="1200">
          <a:solidFill>
            <a:srgbClr val="1AB7EA"/>
          </a:solidFill>
          <a:latin typeface="Myriad Pro"/>
          <a:ea typeface="+mj-ea"/>
          <a:cs typeface="Myriad Pro"/>
        </a:defRPr>
      </a:lvl1pPr>
    </p:titleStyle>
    <p:body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60017559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220CC1-AD22-08AD-7B8B-C2D02EB72C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AE102C-B93B-E079-BF19-FFB47D294F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590191-5835-23C2-3D6C-8DE9F113AF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438FCD5-E50E-9D3E-D3C5-A270D1C6D8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32A5DF-9730-949C-5116-0192736CE7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96759-B3C5-4189-80CA-01EF8AED67AC}" type="slidenum">
              <a:rPr lang="en-US" smtClean="0"/>
              <a:t>‹#›</a:t>
            </a:fld>
            <a:endParaRPr lang="en-US"/>
          </a:p>
        </p:txBody>
      </p:sp>
    </p:spTree>
    <p:extLst>
      <p:ext uri="{BB962C8B-B14F-4D97-AF65-F5344CB8AC3E}">
        <p14:creationId xmlns:p14="http://schemas.microsoft.com/office/powerpoint/2010/main" val="176346805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ftr="0" dt="0"/>
  <p:txStyles>
    <p:titleStyle>
      <a:lvl1pPr algn="l" defTabSz="914400" rtl="0" eaLnBrk="1" latinLnBrk="0" hangingPunct="1">
        <a:lnSpc>
          <a:spcPct val="90000"/>
        </a:lnSpc>
        <a:spcBef>
          <a:spcPct val="0"/>
        </a:spcBef>
        <a:buNone/>
        <a:defRPr sz="3200" b="1" kern="1200">
          <a:solidFill>
            <a:srgbClr val="00B0F0"/>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75341" y="311290"/>
            <a:ext cx="10907059" cy="968841"/>
          </a:xfrm>
          <a:prstGeom prst="rect">
            <a:avLst/>
          </a:prstGeom>
        </p:spPr>
        <p:txBody>
          <a:bodyPr vert="horz" lIns="0" tIns="0" rIns="0" bIns="0" rtlCol="0" anchor="t" anchorCtr="0">
            <a:normAutofit/>
          </a:bodyPr>
          <a:lstStyle/>
          <a:p>
            <a:r>
              <a:rPr lang="en-US" noProof="0"/>
              <a:t>Click to edit Master title style</a:t>
            </a:r>
          </a:p>
        </p:txBody>
      </p:sp>
      <p:sp>
        <p:nvSpPr>
          <p:cNvPr id="3" name="Tijdelijke aanduiding voor tekst 2"/>
          <p:cNvSpPr>
            <a:spLocks noGrp="1"/>
          </p:cNvSpPr>
          <p:nvPr>
            <p:ph type="body" idx="1"/>
          </p:nvPr>
        </p:nvSpPr>
        <p:spPr>
          <a:xfrm>
            <a:off x="675341" y="1362383"/>
            <a:ext cx="10907059" cy="4670117"/>
          </a:xfrm>
          <a:prstGeom prst="rect">
            <a:avLst/>
          </a:prstGeom>
        </p:spPr>
        <p:txBody>
          <a:bodyPr vert="horz" lIns="0" tIns="0" rIns="0" bIns="0" rtlCol="0"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jdelijke aanduiding voor datum 3"/>
          <p:cNvSpPr>
            <a:spLocks noGrp="1"/>
          </p:cNvSpPr>
          <p:nvPr>
            <p:ph type="dt" sz="half" idx="2"/>
          </p:nvPr>
        </p:nvSpPr>
        <p:spPr>
          <a:xfrm>
            <a:off x="9616088" y="6475942"/>
            <a:ext cx="1424445" cy="228070"/>
          </a:xfrm>
          <a:prstGeom prst="rect">
            <a:avLst/>
          </a:prstGeom>
        </p:spPr>
        <p:txBody>
          <a:bodyPr vert="horz" lIns="0" tIns="0" rIns="0" bIns="0" rtlCol="0" anchor="t" anchorCtr="0"/>
          <a:lstStyle>
            <a:lvl1pPr algn="r">
              <a:defRPr sz="1000">
                <a:solidFill>
                  <a:schemeClr val="accent6"/>
                </a:solidFill>
              </a:defRPr>
            </a:lvl1pPr>
          </a:lstStyle>
          <a:p>
            <a:fld id="{02C89652-6118-194A-A2A5-0F33353BC73A}" type="datetimeFigureOut">
              <a:rPr lang="en-US" noProof="0" smtClean="0"/>
              <a:pPr/>
              <a:t>9/23/2024</a:t>
            </a:fld>
            <a:endParaRPr lang="en-US" noProof="0"/>
          </a:p>
        </p:txBody>
      </p:sp>
      <p:sp>
        <p:nvSpPr>
          <p:cNvPr id="6" name="Tijdelijke aanduiding voor dianummer 5"/>
          <p:cNvSpPr>
            <a:spLocks noGrp="1"/>
          </p:cNvSpPr>
          <p:nvPr>
            <p:ph type="sldNum" sz="quarter" idx="4"/>
          </p:nvPr>
        </p:nvSpPr>
        <p:spPr>
          <a:xfrm>
            <a:off x="11040533" y="6475942"/>
            <a:ext cx="541867" cy="228070"/>
          </a:xfrm>
          <a:prstGeom prst="rect">
            <a:avLst/>
          </a:prstGeom>
        </p:spPr>
        <p:txBody>
          <a:bodyPr vert="horz" lIns="0" tIns="0" rIns="0" bIns="0" rtlCol="0" anchor="t" anchorCtr="0"/>
          <a:lstStyle>
            <a:lvl1pPr algn="r">
              <a:defRPr sz="1000">
                <a:solidFill>
                  <a:schemeClr val="accent6"/>
                </a:solidFill>
              </a:defRPr>
            </a:lvl1pPr>
          </a:lstStyle>
          <a:p>
            <a:fld id="{365E7149-2CBC-7E42-B4F4-E2E7C22F4267}" type="slidenum">
              <a:rPr lang="en-US" noProof="0" smtClean="0"/>
              <a:pPr/>
              <a:t>‹#›</a:t>
            </a:fld>
            <a:endParaRPr lang="en-US" noProof="0"/>
          </a:p>
        </p:txBody>
      </p:sp>
    </p:spTree>
    <p:extLst>
      <p:ext uri="{BB962C8B-B14F-4D97-AF65-F5344CB8AC3E}">
        <p14:creationId xmlns:p14="http://schemas.microsoft.com/office/powerpoint/2010/main" val="11827319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xStyles>
    <p:titleStyle>
      <a:lvl1pPr algn="l" defTabSz="457200" rtl="0" eaLnBrk="1" latinLnBrk="0" hangingPunct="1">
        <a:lnSpc>
          <a:spcPct val="90000"/>
        </a:lnSpc>
        <a:spcBef>
          <a:spcPct val="0"/>
        </a:spcBef>
        <a:buNone/>
        <a:defRPr sz="3600" b="1" kern="1200">
          <a:solidFill>
            <a:srgbClr val="1AB7EA"/>
          </a:solidFill>
          <a:latin typeface="Myriad Pro"/>
          <a:ea typeface="+mj-ea"/>
          <a:cs typeface="Myriad Pro"/>
        </a:defRPr>
      </a:lvl1pPr>
    </p:titleStyle>
    <p:body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91995599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p15:clr>
            <a:srgbClr val="F26B43"/>
          </p15:clr>
        </p15:guide>
        <p15:guide id="2" pos="1176">
          <p15:clr>
            <a:srgbClr val="F26B43"/>
          </p15:clr>
        </p15:guide>
        <p15:guide id="3" pos="1296">
          <p15:clr>
            <a:srgbClr val="F26B43"/>
          </p15:clr>
        </p15:guide>
        <p15:guide id="4" pos="1824">
          <p15:clr>
            <a:srgbClr val="F26B43"/>
          </p15:clr>
        </p15:guide>
        <p15:guide id="5" pos="1944">
          <p15:clr>
            <a:srgbClr val="F26B43"/>
          </p15:clr>
        </p15:guide>
        <p15:guide id="6" pos="2472">
          <p15:clr>
            <a:srgbClr val="F26B43"/>
          </p15:clr>
        </p15:guide>
        <p15:guide id="7" pos="2592">
          <p15:clr>
            <a:srgbClr val="F26B43"/>
          </p15:clr>
        </p15:guide>
        <p15:guide id="8" pos="3120">
          <p15:clr>
            <a:srgbClr val="F26B43"/>
          </p15:clr>
        </p15:guide>
        <p15:guide id="9" pos="3240">
          <p15:clr>
            <a:srgbClr val="F26B43"/>
          </p15:clr>
        </p15:guide>
        <p15:guide id="10" pos="3792">
          <p15:clr>
            <a:srgbClr val="F26B43"/>
          </p15:clr>
        </p15:guide>
        <p15:guide id="11" pos="3912">
          <p15:clr>
            <a:srgbClr val="F26B43"/>
          </p15:clr>
        </p15:guide>
        <p15:guide id="12" pos="4416">
          <p15:clr>
            <a:srgbClr val="F26B43"/>
          </p15:clr>
        </p15:guide>
        <p15:guide id="13" pos="4560">
          <p15:clr>
            <a:srgbClr val="F26B43"/>
          </p15:clr>
        </p15:guide>
        <p15:guide id="14" pos="5088">
          <p15:clr>
            <a:srgbClr val="F26B43"/>
          </p15:clr>
        </p15:guide>
        <p15:guide id="15" pos="5208">
          <p15:clr>
            <a:srgbClr val="F26B43"/>
          </p15:clr>
        </p15:guide>
        <p15:guide id="16" pos="5736">
          <p15:clr>
            <a:srgbClr val="F26B43"/>
          </p15:clr>
        </p15:guide>
        <p15:guide id="17" pos="5856">
          <p15:clr>
            <a:srgbClr val="F26B43"/>
          </p15:clr>
        </p15:guide>
        <p15:guide id="18" pos="6384">
          <p15:clr>
            <a:srgbClr val="F26B43"/>
          </p15:clr>
        </p15:guide>
        <p15:guide id="19" pos="6504">
          <p15:clr>
            <a:srgbClr val="F26B43"/>
          </p15:clr>
        </p15:guide>
        <p15:guide id="20" pos="7032">
          <p15:clr>
            <a:srgbClr val="F26B43"/>
          </p15:clr>
        </p15:guide>
        <p15:guide id="21" orient="horz" pos="288">
          <p15:clr>
            <a:srgbClr val="F26B43"/>
          </p15:clr>
        </p15:guide>
        <p15:guide id="22" orient="horz" pos="1128">
          <p15:clr>
            <a:srgbClr val="F26B43"/>
          </p15:clr>
        </p15:guide>
        <p15:guide id="23" orient="horz" pos="1248">
          <p15:clr>
            <a:srgbClr val="F26B43"/>
          </p15:clr>
        </p15:guide>
        <p15:guide id="24" orient="horz" pos="2088">
          <p15:clr>
            <a:srgbClr val="F26B43"/>
          </p15:clr>
        </p15:guide>
        <p15:guide id="25" orient="horz" pos="2232">
          <p15:clr>
            <a:srgbClr val="F26B43"/>
          </p15:clr>
        </p15:guide>
        <p15:guide id="26" orient="horz" pos="3048">
          <p15:clr>
            <a:srgbClr val="F26B43"/>
          </p15:clr>
        </p15:guide>
        <p15:guide id="27" orient="horz" pos="3192">
          <p15:clr>
            <a:srgbClr val="F26B43"/>
          </p15:clr>
        </p15:guide>
        <p15:guide id="28"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23B_F07C75AF.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nces.ed.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114_FDC0DBE2.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hyperlink" Target="https://www.ibo.org/research/outcomes-research/continuum-studies/the-international-baccalaureate-in-the-united-states-growth-access-and-outcomes-2024/" TargetMode="External"/><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microsoft.com/office/2018/10/relationships/comments" Target="../comments/modernComment_237_AC726C34.xml"/><Relationship Id="rId7" Type="http://schemas.openxmlformats.org/officeDocument/2006/relationships/image" Target="../media/image51.svg"/><Relationship Id="rId12"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220_AABE5F94.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3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32.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hyperlink" Target="https://nces.ed.gov/" TargetMode="External"/><Relationship Id="rId2" Type="http://schemas.openxmlformats.org/officeDocument/2006/relationships/notesSlide" Target="../notesSlides/notesSlide35.xml"/><Relationship Id="rId1" Type="http://schemas.openxmlformats.org/officeDocument/2006/relationships/slideLayout" Target="../slideLayouts/slideLayout32.xml"/><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32.xml"/><Relationship Id="rId4" Type="http://schemas.openxmlformats.org/officeDocument/2006/relationships/hyperlink" Target="https://nces.ed.go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6.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7.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hyperlink" Target="mailto:Ellen.Sawtell@ibo.org"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80.png"/><Relationship Id="rId4" Type="http://schemas.openxmlformats.org/officeDocument/2006/relationships/hyperlink" Target="mailto:Jarrett.Stuart@ibo.or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forms.office.com/r/PGfCfckPeW"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2.png"/><Relationship Id="rId7" Type="http://schemas.openxmlformats.org/officeDocument/2006/relationships/diagramLayout" Target="../diagrams/layout1.xm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diagramData" Target="../diagrams/data1.xml"/><Relationship Id="rId5" Type="http://schemas.openxmlformats.org/officeDocument/2006/relationships/image" Target="../media/image34.png"/><Relationship Id="rId10" Type="http://schemas.microsoft.com/office/2007/relationships/diagramDrawing" Target="../diagrams/drawing1.xml"/><Relationship Id="rId4" Type="http://schemas.openxmlformats.org/officeDocument/2006/relationships/image" Target="../media/image33.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BBF33-451C-4740-A687-3BF160BE2563}"/>
              </a:ext>
            </a:extLst>
          </p:cNvPr>
          <p:cNvSpPr>
            <a:spLocks noGrp="1"/>
          </p:cNvSpPr>
          <p:nvPr>
            <p:ph type="ctrTitle"/>
          </p:nvPr>
        </p:nvSpPr>
        <p:spPr/>
        <p:txBody>
          <a:bodyPr/>
          <a:lstStyle/>
          <a:p>
            <a:r>
              <a:rPr lang="en-US"/>
              <a:t>Growth, Access and Outcomes of US IB Schools and Students</a:t>
            </a:r>
            <a:endParaRPr lang="en-NL"/>
          </a:p>
        </p:txBody>
      </p:sp>
      <p:sp>
        <p:nvSpPr>
          <p:cNvPr id="3" name="Subtitle 2">
            <a:extLst>
              <a:ext uri="{FF2B5EF4-FFF2-40B4-BE49-F238E27FC236}">
                <a16:creationId xmlns:a16="http://schemas.microsoft.com/office/drawing/2014/main" id="{2C803EA6-337E-9246-9B30-51AACDDFB1BC}"/>
              </a:ext>
            </a:extLst>
          </p:cNvPr>
          <p:cNvSpPr>
            <a:spLocks noGrp="1"/>
          </p:cNvSpPr>
          <p:nvPr>
            <p:ph type="subTitle" idx="1"/>
          </p:nvPr>
        </p:nvSpPr>
        <p:spPr>
          <a:xfrm>
            <a:off x="522514" y="4011930"/>
            <a:ext cx="6975565" cy="1588561"/>
          </a:xfrm>
        </p:spPr>
        <p:txBody>
          <a:bodyPr>
            <a:normAutofit/>
          </a:bodyPr>
          <a:lstStyle/>
          <a:p>
            <a:r>
              <a:rPr lang="en-SG" sz="2000" dirty="0"/>
              <a:t>Jen Merriman, Director, Research, Policy &amp; Design</a:t>
            </a:r>
          </a:p>
          <a:p>
            <a:r>
              <a:rPr lang="en-SG" sz="2000" dirty="0"/>
              <a:t>Ellen Sawtell, Senior Manager, Data Analytics &amp; Innovation</a:t>
            </a:r>
          </a:p>
          <a:p>
            <a:r>
              <a:rPr lang="en-SG" sz="2000" dirty="0"/>
              <a:t>Jarrett Stuart, Manager, Data Analytics &amp; Innovation </a:t>
            </a:r>
          </a:p>
          <a:p>
            <a:r>
              <a:rPr lang="en-SG" sz="2000" dirty="0"/>
              <a:t>David Weiss, Head, IB World Schools</a:t>
            </a:r>
            <a:endParaRPr lang="en-NL"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94739-4D4C-9BD8-1D02-9AD7A371D0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D5AD13-7963-C671-5814-E21C9C0F0034}"/>
              </a:ext>
            </a:extLst>
          </p:cNvPr>
          <p:cNvSpPr>
            <a:spLocks noGrp="1"/>
          </p:cNvSpPr>
          <p:nvPr>
            <p:ph type="title"/>
          </p:nvPr>
        </p:nvSpPr>
        <p:spPr>
          <a:xfrm>
            <a:off x="0" y="19919"/>
            <a:ext cx="12191999" cy="1138322"/>
          </a:xfrm>
        </p:spPr>
        <p:txBody>
          <a:bodyPr>
            <a:noAutofit/>
          </a:bodyPr>
          <a:lstStyle/>
          <a:p>
            <a:pPr algn="ctr"/>
            <a:r>
              <a:rPr lang="en-GB" sz="2400" b="1">
                <a:solidFill>
                  <a:srgbClr val="1AB7EA"/>
                </a:solidFill>
                <a:latin typeface="Myriad Pro"/>
              </a:rPr>
              <a:t>DP and CP students in six countries showed higher levels of global mindedness than young adults in the benchmark groups on the World Values Survey</a:t>
            </a:r>
            <a:endParaRPr lang="en-US" sz="2400" b="1">
              <a:solidFill>
                <a:srgbClr val="1AB7EA"/>
              </a:solidFill>
              <a:latin typeface="Myriad Pro"/>
            </a:endParaRPr>
          </a:p>
        </p:txBody>
      </p:sp>
      <p:sp>
        <p:nvSpPr>
          <p:cNvPr id="3" name="Slide Number Placeholder 2">
            <a:extLst>
              <a:ext uri="{FF2B5EF4-FFF2-40B4-BE49-F238E27FC236}">
                <a16:creationId xmlns:a16="http://schemas.microsoft.com/office/drawing/2014/main" id="{DD9E5B4E-C3BC-2A2C-EA24-0F38E8E3FC0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5E7149-2CBC-7E42-B4F4-E2E7C22F4267}" type="slidenum">
              <a:rPr kumimoji="0" lang="en-US" sz="900" b="0" i="0" u="none" strike="noStrike" kern="1200" cap="none" spc="0" normalizeH="0" baseline="0" noProof="0" smtClean="0">
                <a:ln>
                  <a:noFill/>
                </a:ln>
                <a:solidFill>
                  <a:prstClr val="black">
                    <a:tint val="75000"/>
                  </a:prstClr>
                </a:solidFill>
                <a:effectLst/>
                <a:uLnTx/>
                <a:uFillTx/>
                <a:latin typeface="Biome Light" panose="020B0303030204020804" pitchFamily="34" charset="0"/>
                <a:ea typeface="+mn-ea"/>
                <a:cs typeface="Biome Light" panose="020B03030302040208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black">
                  <a:tint val="75000"/>
                </a:prstClr>
              </a:solidFill>
              <a:effectLst/>
              <a:uLnTx/>
              <a:uFillTx/>
              <a:latin typeface="Biome Light" panose="020B0303030204020804" pitchFamily="34" charset="0"/>
              <a:ea typeface="+mn-ea"/>
              <a:cs typeface="Biome Light" panose="020B0303030204020804" pitchFamily="34" charset="0"/>
            </a:endParaRPr>
          </a:p>
        </p:txBody>
      </p:sp>
      <p:sp>
        <p:nvSpPr>
          <p:cNvPr id="12" name="TextBox 11">
            <a:extLst>
              <a:ext uri="{FF2B5EF4-FFF2-40B4-BE49-F238E27FC236}">
                <a16:creationId xmlns:a16="http://schemas.microsoft.com/office/drawing/2014/main" id="{54C1736C-4255-1581-7EA7-F444B5B74937}"/>
              </a:ext>
            </a:extLst>
          </p:cNvPr>
          <p:cNvSpPr txBox="1"/>
          <p:nvPr/>
        </p:nvSpPr>
        <p:spPr>
          <a:xfrm>
            <a:off x="1512847" y="6225372"/>
            <a:ext cx="8923675"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yriad Pro" panose="020B0503030403020204"/>
                <a:ea typeface="+mn-ea"/>
                <a:cs typeface="+mn-cs"/>
              </a:rPr>
              <a:t>*The WVS consists of nationally representative surveys conducted in almost 100 countries, which contain almost 90 percent of the world’s population, using a common questionnaire.</a:t>
            </a:r>
          </a:p>
        </p:txBody>
      </p:sp>
      <p:pic>
        <p:nvPicPr>
          <p:cNvPr id="8" name="Picture 7">
            <a:extLst>
              <a:ext uri="{FF2B5EF4-FFF2-40B4-BE49-F238E27FC236}">
                <a16:creationId xmlns:a16="http://schemas.microsoft.com/office/drawing/2014/main" id="{3CDF7942-F2B8-E18A-5875-F6A7B46EB2AE}"/>
              </a:ext>
            </a:extLst>
          </p:cNvPr>
          <p:cNvPicPr>
            <a:picLocks noChangeAspect="1"/>
          </p:cNvPicPr>
          <p:nvPr/>
        </p:nvPicPr>
        <p:blipFill>
          <a:blip r:embed="rId3"/>
          <a:stretch>
            <a:fillRect/>
          </a:stretch>
        </p:blipFill>
        <p:spPr>
          <a:xfrm>
            <a:off x="886691" y="1419851"/>
            <a:ext cx="10021567" cy="4623317"/>
          </a:xfrm>
          <a:prstGeom prst="rect">
            <a:avLst/>
          </a:prstGeom>
        </p:spPr>
      </p:pic>
    </p:spTree>
    <p:extLst>
      <p:ext uri="{BB962C8B-B14F-4D97-AF65-F5344CB8AC3E}">
        <p14:creationId xmlns:p14="http://schemas.microsoft.com/office/powerpoint/2010/main" val="792538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A744-D09C-FE3E-6C28-665C4C8F6CA2}"/>
              </a:ext>
            </a:extLst>
          </p:cNvPr>
          <p:cNvSpPr>
            <a:spLocks noGrp="1"/>
          </p:cNvSpPr>
          <p:nvPr>
            <p:ph type="title"/>
          </p:nvPr>
        </p:nvSpPr>
        <p:spPr>
          <a:xfrm>
            <a:off x="675341" y="2667000"/>
            <a:ext cx="10907059" cy="762000"/>
          </a:xfrm>
        </p:spPr>
        <p:txBody>
          <a:bodyPr/>
          <a:lstStyle/>
          <a:p>
            <a:pPr algn="ctr"/>
            <a:r>
              <a:rPr lang="en-US">
                <a:solidFill>
                  <a:schemeClr val="tx1"/>
                </a:solidFill>
              </a:rPr>
              <a:t>Growth &amp; Access Data</a:t>
            </a:r>
          </a:p>
        </p:txBody>
      </p:sp>
    </p:spTree>
    <p:extLst>
      <p:ext uri="{BB962C8B-B14F-4D97-AF65-F5344CB8AC3E}">
        <p14:creationId xmlns:p14="http://schemas.microsoft.com/office/powerpoint/2010/main" val="226737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p:txBody>
          <a:bodyPr/>
          <a:lstStyle/>
          <a:p>
            <a:r>
              <a:rPr lang="en-US"/>
              <a:t>Definitions &amp; comparative data sources</a:t>
            </a:r>
            <a:endParaRPr lang="en-NL"/>
          </a:p>
        </p:txBody>
      </p:sp>
      <p:sp>
        <p:nvSpPr>
          <p:cNvPr id="3" name="Content Placeholder 2">
            <a:extLst>
              <a:ext uri="{FF2B5EF4-FFF2-40B4-BE49-F238E27FC236}">
                <a16:creationId xmlns:a16="http://schemas.microsoft.com/office/drawing/2014/main" id="{09E9BC02-1F38-A84A-B9A9-3D1C355C7B94}"/>
              </a:ext>
            </a:extLst>
          </p:cNvPr>
          <p:cNvSpPr>
            <a:spLocks noGrp="1"/>
          </p:cNvSpPr>
          <p:nvPr>
            <p:ph idx="1"/>
          </p:nvPr>
        </p:nvSpPr>
        <p:spPr/>
        <p:txBody>
          <a:bodyPr/>
          <a:lstStyle/>
          <a:p>
            <a:r>
              <a:rPr lang="en-US" b="1"/>
              <a:t>Graduating Class</a:t>
            </a:r>
            <a:r>
              <a:rPr lang="en-US"/>
              <a:t>: Students who graduated in May / June of a given year; commonly thought of as 12</a:t>
            </a:r>
            <a:r>
              <a:rPr lang="en-US" baseline="30000"/>
              <a:t>th</a:t>
            </a:r>
            <a:r>
              <a:rPr lang="en-US"/>
              <a:t> grade or seniors in the United States</a:t>
            </a:r>
          </a:p>
          <a:p>
            <a:endParaRPr lang="en-US"/>
          </a:p>
          <a:p>
            <a:r>
              <a:rPr lang="en-US" b="1"/>
              <a:t>National Center for Education Statistics (NCES): </a:t>
            </a:r>
            <a:r>
              <a:rPr lang="en-US">
                <a:hlinkClick r:id="rId4"/>
              </a:rPr>
              <a:t>https://nces.ed.gov/</a:t>
            </a:r>
            <a:endParaRPr lang="en-US"/>
          </a:p>
          <a:p>
            <a:pPr lvl="2"/>
            <a:r>
              <a:rPr lang="en-US" sz="1800" b="0" i="0" u="none" strike="noStrike" baseline="0">
                <a:latin typeface="Myriad Pro" panose="020B0503030403020204"/>
              </a:rPr>
              <a:t>Common Core of </a:t>
            </a:r>
            <a:r>
              <a:rPr lang="en-US" sz="1800"/>
              <a:t>Data (CCD) includes Public School data </a:t>
            </a:r>
            <a:r>
              <a:rPr lang="en-US" sz="1800" b="0" i="0" u="none" strike="noStrike" baseline="0">
                <a:latin typeface="Myriad Pro" panose="020B0503030403020204"/>
              </a:rPr>
              <a:t>and </a:t>
            </a:r>
          </a:p>
          <a:p>
            <a:pPr lvl="2"/>
            <a:r>
              <a:rPr lang="en-US" sz="1800" b="0" i="0" u="none" strike="noStrike" baseline="0">
                <a:latin typeface="Myriad Pro" panose="020B0503030403020204"/>
              </a:rPr>
              <a:t>Private School Survey (PSS) data</a:t>
            </a:r>
          </a:p>
          <a:p>
            <a:pPr lvl="2"/>
            <a:endParaRPr lang="en-US" b="1"/>
          </a:p>
          <a:p>
            <a:pPr lvl="1"/>
            <a:r>
              <a:rPr lang="en-US" b="1"/>
              <a:t>Race/ethnicity </a:t>
            </a:r>
            <a:r>
              <a:rPr lang="en-US"/>
              <a:t>data: Utilized NCES data by school composition</a:t>
            </a:r>
          </a:p>
          <a:p>
            <a:pPr lvl="1"/>
            <a:r>
              <a:rPr lang="en-US" b="1"/>
              <a:t>Proxies for income </a:t>
            </a:r>
            <a:r>
              <a:rPr lang="en-US"/>
              <a:t>data: </a:t>
            </a:r>
          </a:p>
          <a:p>
            <a:pPr lvl="2"/>
            <a:r>
              <a:rPr lang="en-US"/>
              <a:t>Free or reduced-price lunch data from schools for the National School Lunch Program; </a:t>
            </a:r>
          </a:p>
          <a:p>
            <a:pPr lvl="2"/>
            <a:r>
              <a:rPr lang="en-US"/>
              <a:t>Title I eligibility status; funding for LEAs and schools with high volumes of children from low-income families </a:t>
            </a:r>
          </a:p>
          <a:p>
            <a:endParaRPr lang="en-NL"/>
          </a:p>
        </p:txBody>
      </p:sp>
    </p:spTree>
    <p:extLst>
      <p:ext uri="{BB962C8B-B14F-4D97-AF65-F5344CB8AC3E}">
        <p14:creationId xmlns:p14="http://schemas.microsoft.com/office/powerpoint/2010/main" val="4034688431"/>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a:xfrm>
            <a:off x="920840" y="45178"/>
            <a:ext cx="10515600" cy="1325563"/>
          </a:xfrm>
        </p:spPr>
        <p:txBody>
          <a:bodyPr/>
          <a:lstStyle/>
          <a:p>
            <a:r>
              <a:rPr lang="en-US"/>
              <a:t>IB is currently offered in 161 countries globally </a:t>
            </a:r>
          </a:p>
        </p:txBody>
      </p:sp>
      <p:sp>
        <p:nvSpPr>
          <p:cNvPr id="13" name="TextBox 12">
            <a:extLst>
              <a:ext uri="{FF2B5EF4-FFF2-40B4-BE49-F238E27FC236}">
                <a16:creationId xmlns:a16="http://schemas.microsoft.com/office/drawing/2014/main" id="{FD15CAE0-DEE9-8D43-E49B-5362B1025F2A}"/>
              </a:ext>
            </a:extLst>
          </p:cNvPr>
          <p:cNvSpPr txBox="1"/>
          <p:nvPr/>
        </p:nvSpPr>
        <p:spPr>
          <a:xfrm>
            <a:off x="780547" y="1336920"/>
            <a:ext cx="10565231" cy="369332"/>
          </a:xfrm>
          <a:prstGeom prst="rect">
            <a:avLst/>
          </a:prstGeom>
          <a:noFill/>
        </p:spPr>
        <p:txBody>
          <a:bodyPr wrap="square">
            <a:spAutoFit/>
          </a:bodyPr>
          <a:lstStyle/>
          <a:p>
            <a:r>
              <a:rPr lang="en-US"/>
              <a:t> </a:t>
            </a:r>
          </a:p>
        </p:txBody>
      </p:sp>
      <p:pic>
        <p:nvPicPr>
          <p:cNvPr id="8" name="Picture 7">
            <a:extLst>
              <a:ext uri="{FF2B5EF4-FFF2-40B4-BE49-F238E27FC236}">
                <a16:creationId xmlns:a16="http://schemas.microsoft.com/office/drawing/2014/main" id="{34473E6F-04CD-0BB5-2F5F-440FAA55CBD6}"/>
              </a:ext>
            </a:extLst>
          </p:cNvPr>
          <p:cNvPicPr>
            <a:picLocks noChangeAspect="1"/>
          </p:cNvPicPr>
          <p:nvPr/>
        </p:nvPicPr>
        <p:blipFill>
          <a:blip r:embed="rId3"/>
          <a:stretch>
            <a:fillRect/>
          </a:stretch>
        </p:blipFill>
        <p:spPr>
          <a:xfrm>
            <a:off x="470452" y="955128"/>
            <a:ext cx="11275052" cy="5537748"/>
          </a:xfrm>
          <a:prstGeom prst="rect">
            <a:avLst/>
          </a:prstGeom>
        </p:spPr>
      </p:pic>
    </p:spTree>
    <p:extLst>
      <p:ext uri="{BB962C8B-B14F-4D97-AF65-F5344CB8AC3E}">
        <p14:creationId xmlns:p14="http://schemas.microsoft.com/office/powerpoint/2010/main" val="1480718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a:xfrm>
            <a:off x="838200" y="0"/>
            <a:ext cx="10515600" cy="1325563"/>
          </a:xfrm>
        </p:spPr>
        <p:txBody>
          <a:bodyPr/>
          <a:lstStyle/>
          <a:p>
            <a:r>
              <a:rPr lang="en-US"/>
              <a:t>Top 10 Countries Offering IB by Program</a:t>
            </a:r>
            <a:endParaRPr lang="en-NL"/>
          </a:p>
        </p:txBody>
      </p:sp>
      <p:pic>
        <p:nvPicPr>
          <p:cNvPr id="7" name="Content Placeholder 6">
            <a:extLst>
              <a:ext uri="{FF2B5EF4-FFF2-40B4-BE49-F238E27FC236}">
                <a16:creationId xmlns:a16="http://schemas.microsoft.com/office/drawing/2014/main" id="{48E93270-594E-1653-5E86-6BA7CB436B70}"/>
              </a:ext>
            </a:extLst>
          </p:cNvPr>
          <p:cNvPicPr>
            <a:picLocks noGrp="1" noChangeAspect="1"/>
          </p:cNvPicPr>
          <p:nvPr>
            <p:ph idx="1"/>
          </p:nvPr>
        </p:nvPicPr>
        <p:blipFill>
          <a:blip r:embed="rId3"/>
          <a:stretch>
            <a:fillRect/>
          </a:stretch>
        </p:blipFill>
        <p:spPr>
          <a:xfrm>
            <a:off x="1381935" y="894689"/>
            <a:ext cx="9378830" cy="5963311"/>
          </a:xfrm>
        </p:spPr>
      </p:pic>
    </p:spTree>
    <p:extLst>
      <p:ext uri="{BB962C8B-B14F-4D97-AF65-F5344CB8AC3E}">
        <p14:creationId xmlns:p14="http://schemas.microsoft.com/office/powerpoint/2010/main" val="3041977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a:xfrm>
            <a:off x="838200" y="18255"/>
            <a:ext cx="10515600" cy="1325563"/>
          </a:xfrm>
        </p:spPr>
        <p:txBody>
          <a:bodyPr/>
          <a:lstStyle/>
          <a:p>
            <a:r>
              <a:rPr lang="en-US"/>
              <a:t>IB World Schools in the US</a:t>
            </a:r>
            <a:endParaRPr lang="en-NL"/>
          </a:p>
        </p:txBody>
      </p:sp>
      <p:pic>
        <p:nvPicPr>
          <p:cNvPr id="5" name="Content Placeholder 4">
            <a:extLst>
              <a:ext uri="{FF2B5EF4-FFF2-40B4-BE49-F238E27FC236}">
                <a16:creationId xmlns:a16="http://schemas.microsoft.com/office/drawing/2014/main" id="{60C623EA-51C0-940C-59E8-99B335BA3C48}"/>
              </a:ext>
            </a:extLst>
          </p:cNvPr>
          <p:cNvPicPr>
            <a:picLocks noGrp="1" noChangeAspect="1"/>
          </p:cNvPicPr>
          <p:nvPr>
            <p:ph idx="1"/>
          </p:nvPr>
        </p:nvPicPr>
        <p:blipFill>
          <a:blip r:embed="rId3"/>
          <a:stretch>
            <a:fillRect/>
          </a:stretch>
        </p:blipFill>
        <p:spPr>
          <a:xfrm>
            <a:off x="1304300" y="996490"/>
            <a:ext cx="8872547" cy="5664660"/>
          </a:xfrm>
          <a:prstGeom prst="rect">
            <a:avLst/>
          </a:prstGeom>
        </p:spPr>
      </p:pic>
    </p:spTree>
    <p:extLst>
      <p:ext uri="{BB962C8B-B14F-4D97-AF65-F5344CB8AC3E}">
        <p14:creationId xmlns:p14="http://schemas.microsoft.com/office/powerpoint/2010/main" val="98254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p:txBody>
          <a:bodyPr/>
          <a:lstStyle/>
          <a:p>
            <a:r>
              <a:rPr lang="en-US"/>
              <a:t>IB Students and Teachers</a:t>
            </a:r>
            <a:endParaRPr lang="en-NL"/>
          </a:p>
        </p:txBody>
      </p:sp>
      <p:sp>
        <p:nvSpPr>
          <p:cNvPr id="4" name="Content Placeholder 3">
            <a:extLst>
              <a:ext uri="{FF2B5EF4-FFF2-40B4-BE49-F238E27FC236}">
                <a16:creationId xmlns:a16="http://schemas.microsoft.com/office/drawing/2014/main" id="{3AF8C16B-2361-0A18-8AD9-8D708024DF4A}"/>
              </a:ext>
            </a:extLst>
          </p:cNvPr>
          <p:cNvSpPr>
            <a:spLocks noGrp="1"/>
          </p:cNvSpPr>
          <p:nvPr>
            <p:ph idx="1"/>
          </p:nvPr>
        </p:nvSpPr>
        <p:spPr>
          <a:xfrm>
            <a:off x="675341" y="1627356"/>
            <a:ext cx="10907059" cy="668169"/>
          </a:xfrm>
        </p:spPr>
        <p:txBody>
          <a:bodyPr/>
          <a:lstStyle/>
          <a:p>
            <a:pPr marL="0" indent="0">
              <a:buNone/>
            </a:pPr>
            <a:r>
              <a:rPr lang="en-US"/>
              <a:t>According to a recent IB survey of schools, the IB currently has over 65,000 dedicated teachers educating over 785,000 students in the United States</a:t>
            </a:r>
          </a:p>
        </p:txBody>
      </p:sp>
      <p:graphicFrame>
        <p:nvGraphicFramePr>
          <p:cNvPr id="7" name="Chart 6">
            <a:extLst>
              <a:ext uri="{FF2B5EF4-FFF2-40B4-BE49-F238E27FC236}">
                <a16:creationId xmlns:a16="http://schemas.microsoft.com/office/drawing/2014/main" id="{599FBEFA-FFC6-5B40-4B84-ABE398102B90}"/>
              </a:ext>
            </a:extLst>
          </p:cNvPr>
          <p:cNvGraphicFramePr>
            <a:graphicFrameLocks/>
          </p:cNvGraphicFramePr>
          <p:nvPr>
            <p:extLst>
              <p:ext uri="{D42A27DB-BD31-4B8C-83A1-F6EECF244321}">
                <p14:modId xmlns:p14="http://schemas.microsoft.com/office/powerpoint/2010/main" val="493616855"/>
              </p:ext>
            </p:extLst>
          </p:nvPr>
        </p:nvGraphicFramePr>
        <p:xfrm>
          <a:off x="695325" y="2486025"/>
          <a:ext cx="5029200" cy="3383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12FF361-A3AB-4C73-93BD-7F1EE3C074AC}"/>
              </a:ext>
            </a:extLst>
          </p:cNvPr>
          <p:cNvGraphicFramePr>
            <a:graphicFrameLocks/>
          </p:cNvGraphicFramePr>
          <p:nvPr>
            <p:extLst>
              <p:ext uri="{D42A27DB-BD31-4B8C-83A1-F6EECF244321}">
                <p14:modId xmlns:p14="http://schemas.microsoft.com/office/powerpoint/2010/main" val="2390319167"/>
              </p:ext>
            </p:extLst>
          </p:nvPr>
        </p:nvGraphicFramePr>
        <p:xfrm>
          <a:off x="6400800" y="2486025"/>
          <a:ext cx="5029200" cy="3383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479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a:xfrm>
            <a:off x="685800" y="168047"/>
            <a:ext cx="4083049" cy="625703"/>
          </a:xfrm>
        </p:spPr>
        <p:txBody>
          <a:bodyPr>
            <a:normAutofit/>
          </a:bodyPr>
          <a:lstStyle/>
          <a:p>
            <a:r>
              <a:rPr lang="en-US"/>
              <a:t>IB Growth in the US</a:t>
            </a:r>
            <a:endParaRPr lang="en-NL"/>
          </a:p>
        </p:txBody>
      </p:sp>
      <p:sp>
        <p:nvSpPr>
          <p:cNvPr id="7" name="Text Placeholder 6">
            <a:extLst>
              <a:ext uri="{FF2B5EF4-FFF2-40B4-BE49-F238E27FC236}">
                <a16:creationId xmlns:a16="http://schemas.microsoft.com/office/drawing/2014/main" id="{53CE03F9-5CDB-147B-6379-A7B898AA2BD6}"/>
              </a:ext>
            </a:extLst>
          </p:cNvPr>
          <p:cNvSpPr>
            <a:spLocks noGrp="1"/>
          </p:cNvSpPr>
          <p:nvPr>
            <p:ph type="body" sz="half" idx="2"/>
          </p:nvPr>
        </p:nvSpPr>
        <p:spPr>
          <a:xfrm>
            <a:off x="839788" y="987425"/>
            <a:ext cx="3932237" cy="4881563"/>
          </a:xfrm>
        </p:spPr>
        <p:txBody>
          <a:bodyPr/>
          <a:lstStyle/>
          <a:p>
            <a:pPr defTabSz="457200">
              <a:spcBef>
                <a:spcPts val="400"/>
              </a:spcBef>
              <a:buClr>
                <a:schemeClr val="accent1"/>
              </a:buClr>
              <a:buSzPct val="140000"/>
            </a:pPr>
            <a:r>
              <a:rPr lang="en-US" sz="2000">
                <a:solidFill>
                  <a:srgbClr val="014A8C"/>
                </a:solidFill>
                <a:latin typeface="Myriad Pro"/>
              </a:rPr>
              <a:t>Over the last 10 years…</a:t>
            </a:r>
          </a:p>
          <a:p>
            <a:pPr defTabSz="457200">
              <a:spcBef>
                <a:spcPts val="400"/>
              </a:spcBef>
              <a:buClr>
                <a:schemeClr val="accent1"/>
              </a:buClr>
              <a:buSzPct val="140000"/>
            </a:pPr>
            <a:endParaRPr lang="en-US" sz="2000">
              <a:solidFill>
                <a:srgbClr val="014A8C"/>
              </a:solidFill>
              <a:latin typeface="Myriad Pro"/>
            </a:endParaRPr>
          </a:p>
          <a:p>
            <a:pPr marL="342900" indent="-342900" defTabSz="457200">
              <a:spcBef>
                <a:spcPts val="400"/>
              </a:spcBef>
              <a:buClr>
                <a:schemeClr val="accent1"/>
              </a:buClr>
              <a:buSzPct val="140000"/>
              <a:buFont typeface="Arial" panose="020B0604020202020204" pitchFamily="34" charset="0"/>
              <a:buChar char="•"/>
            </a:pPr>
            <a:r>
              <a:rPr lang="en-US" sz="2000">
                <a:solidFill>
                  <a:srgbClr val="014A8C"/>
                </a:solidFill>
                <a:latin typeface="Myriad Pro"/>
              </a:rPr>
              <a:t>Nearly every state in the country experienced growth</a:t>
            </a:r>
          </a:p>
          <a:p>
            <a:pPr defTabSz="457200">
              <a:spcBef>
                <a:spcPts val="400"/>
              </a:spcBef>
              <a:buClr>
                <a:schemeClr val="accent1"/>
              </a:buClr>
              <a:buSzPct val="140000"/>
            </a:pPr>
            <a:endParaRPr lang="en-US" sz="2000">
              <a:solidFill>
                <a:srgbClr val="014A8C"/>
              </a:solidFill>
              <a:latin typeface="Myriad Pro"/>
            </a:endParaRPr>
          </a:p>
          <a:p>
            <a:pPr marL="342900" indent="-342900" defTabSz="457200">
              <a:spcBef>
                <a:spcPts val="400"/>
              </a:spcBef>
              <a:buClr>
                <a:schemeClr val="accent1"/>
              </a:buClr>
              <a:buSzPct val="140000"/>
              <a:buFont typeface="Arial" panose="020B0604020202020204" pitchFamily="34" charset="0"/>
              <a:buChar char="•"/>
            </a:pPr>
            <a:r>
              <a:rPr lang="en-US" sz="2000">
                <a:solidFill>
                  <a:srgbClr val="014A8C"/>
                </a:solidFill>
                <a:latin typeface="Myriad Pro"/>
              </a:rPr>
              <a:t>39 states experienced IB program growth of more than 5%</a:t>
            </a:r>
          </a:p>
          <a:p>
            <a:pPr defTabSz="457200">
              <a:spcBef>
                <a:spcPts val="400"/>
              </a:spcBef>
              <a:buClr>
                <a:schemeClr val="accent1"/>
              </a:buClr>
              <a:buSzPct val="140000"/>
            </a:pPr>
            <a:endParaRPr lang="en-US" sz="2000">
              <a:solidFill>
                <a:srgbClr val="014A8C"/>
              </a:solidFill>
              <a:latin typeface="Myriad Pro"/>
            </a:endParaRPr>
          </a:p>
          <a:p>
            <a:pPr marL="342900" indent="-342900" defTabSz="457200">
              <a:spcBef>
                <a:spcPts val="400"/>
              </a:spcBef>
              <a:buClr>
                <a:schemeClr val="accent1"/>
              </a:buClr>
              <a:buSzPct val="140000"/>
              <a:buFont typeface="Arial" panose="020B0604020202020204" pitchFamily="34" charset="0"/>
              <a:buChar char="•"/>
            </a:pPr>
            <a:r>
              <a:rPr lang="en-US" sz="2000">
                <a:solidFill>
                  <a:srgbClr val="014A8C"/>
                </a:solidFill>
                <a:latin typeface="Myriad Pro"/>
              </a:rPr>
              <a:t>6 states more than doubled both the number of IB programs and IB World Schools</a:t>
            </a:r>
          </a:p>
          <a:p>
            <a:endParaRPr lang="en-US"/>
          </a:p>
        </p:txBody>
      </p:sp>
      <p:sp>
        <p:nvSpPr>
          <p:cNvPr id="3" name="Content Placeholder 3">
            <a:extLst>
              <a:ext uri="{FF2B5EF4-FFF2-40B4-BE49-F238E27FC236}">
                <a16:creationId xmlns:a16="http://schemas.microsoft.com/office/drawing/2014/main" id="{37D02965-6DCB-C4DC-0BBE-4C1A05B50665}"/>
              </a:ext>
            </a:extLst>
          </p:cNvPr>
          <p:cNvSpPr txBox="1">
            <a:spLocks/>
          </p:cNvSpPr>
          <p:nvPr/>
        </p:nvSpPr>
        <p:spPr>
          <a:xfrm>
            <a:off x="5902516" y="168047"/>
            <a:ext cx="4692597" cy="447779"/>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b="1"/>
              <a:t>10-year change in authorized programs by US state </a:t>
            </a:r>
            <a:endParaRPr lang="en-US"/>
          </a:p>
          <a:p>
            <a:pPr marL="0" indent="0" algn="ctr">
              <a:buFont typeface="Arial"/>
              <a:buNone/>
            </a:pPr>
            <a:r>
              <a:rPr lang="en-US" sz="1400" b="1"/>
              <a:t>(public and private schools)</a:t>
            </a:r>
            <a:endParaRPr lang="en-US"/>
          </a:p>
        </p:txBody>
      </p:sp>
      <p:pic>
        <p:nvPicPr>
          <p:cNvPr id="8" name="Content Placeholder 7">
            <a:extLst>
              <a:ext uri="{FF2B5EF4-FFF2-40B4-BE49-F238E27FC236}">
                <a16:creationId xmlns:a16="http://schemas.microsoft.com/office/drawing/2014/main" id="{8166016F-C757-B47B-DDB0-22DFAE42F7B4}"/>
              </a:ext>
            </a:extLst>
          </p:cNvPr>
          <p:cNvPicPr>
            <a:picLocks noGrp="1" noChangeAspect="1"/>
          </p:cNvPicPr>
          <p:nvPr>
            <p:ph idx="1"/>
          </p:nvPr>
        </p:nvPicPr>
        <p:blipFill>
          <a:blip r:embed="rId3"/>
          <a:stretch>
            <a:fillRect/>
          </a:stretch>
        </p:blipFill>
        <p:spPr>
          <a:xfrm>
            <a:off x="5947143" y="615826"/>
            <a:ext cx="4647970" cy="6074127"/>
          </a:xfrm>
          <a:prstGeom prst="rect">
            <a:avLst/>
          </a:prstGeom>
        </p:spPr>
      </p:pic>
    </p:spTree>
    <p:extLst>
      <p:ext uri="{BB962C8B-B14F-4D97-AF65-F5344CB8AC3E}">
        <p14:creationId xmlns:p14="http://schemas.microsoft.com/office/powerpoint/2010/main" val="3022985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p:txBody>
          <a:bodyPr/>
          <a:lstStyle/>
          <a:p>
            <a:r>
              <a:rPr lang="en-US"/>
              <a:t>IB Program Highlights, by State</a:t>
            </a:r>
            <a:endParaRPr lang="en-NL"/>
          </a:p>
        </p:txBody>
      </p:sp>
      <p:sp>
        <p:nvSpPr>
          <p:cNvPr id="4" name="Content Placeholder 3">
            <a:extLst>
              <a:ext uri="{FF2B5EF4-FFF2-40B4-BE49-F238E27FC236}">
                <a16:creationId xmlns:a16="http://schemas.microsoft.com/office/drawing/2014/main" id="{3AF8C16B-2361-0A18-8AD9-8D708024DF4A}"/>
              </a:ext>
            </a:extLst>
          </p:cNvPr>
          <p:cNvSpPr>
            <a:spLocks noGrp="1"/>
          </p:cNvSpPr>
          <p:nvPr>
            <p:ph idx="1"/>
          </p:nvPr>
        </p:nvSpPr>
        <p:spPr>
          <a:xfrm>
            <a:off x="3092206" y="1545105"/>
            <a:ext cx="8296230" cy="4736631"/>
          </a:xfrm>
        </p:spPr>
        <p:txBody>
          <a:bodyPr/>
          <a:lstStyle/>
          <a:p>
            <a:pPr marL="0" indent="0">
              <a:buNone/>
            </a:pPr>
            <a:r>
              <a:rPr lang="en-US" sz="2400"/>
              <a:t>During the 2022-2023 school year:</a:t>
            </a:r>
          </a:p>
          <a:p>
            <a:pPr marL="0" indent="0">
              <a:buNone/>
            </a:pPr>
            <a:endParaRPr lang="en-US"/>
          </a:p>
          <a:p>
            <a:endParaRPr lang="en-US"/>
          </a:p>
          <a:p>
            <a:r>
              <a:rPr lang="en-US" b="1"/>
              <a:t>California</a:t>
            </a:r>
            <a:r>
              <a:rPr lang="en-US"/>
              <a:t> had the most schools authorized to offer the DP</a:t>
            </a:r>
          </a:p>
          <a:p>
            <a:endParaRPr lang="en-US"/>
          </a:p>
          <a:p>
            <a:endParaRPr lang="en-US"/>
          </a:p>
          <a:p>
            <a:r>
              <a:rPr lang="en-US" b="1"/>
              <a:t>Georgia</a:t>
            </a:r>
            <a:r>
              <a:rPr lang="en-US"/>
              <a:t> and </a:t>
            </a:r>
            <a:r>
              <a:rPr lang="en-US" b="1"/>
              <a:t>Illinois</a:t>
            </a:r>
            <a:r>
              <a:rPr lang="en-US"/>
              <a:t> had the most schools authorized to offer the CP</a:t>
            </a:r>
          </a:p>
          <a:p>
            <a:endParaRPr lang="en-US"/>
          </a:p>
          <a:p>
            <a:endParaRPr lang="en-US"/>
          </a:p>
          <a:p>
            <a:r>
              <a:rPr lang="en-US" b="1"/>
              <a:t>Florida</a:t>
            </a:r>
            <a:r>
              <a:rPr lang="en-US"/>
              <a:t> had the most schools authorized to offer the MYP</a:t>
            </a:r>
          </a:p>
          <a:p>
            <a:endParaRPr lang="en-US"/>
          </a:p>
          <a:p>
            <a:endParaRPr lang="en-US"/>
          </a:p>
          <a:p>
            <a:r>
              <a:rPr lang="en-US" b="1"/>
              <a:t>Texas</a:t>
            </a:r>
            <a:r>
              <a:rPr lang="en-US"/>
              <a:t> had the most schools authorized to offer the PYP</a:t>
            </a:r>
          </a:p>
        </p:txBody>
      </p:sp>
      <p:pic>
        <p:nvPicPr>
          <p:cNvPr id="5" name="Picture 4" descr="A blue and white rectangular sign&#10;&#10;Description automatically generated">
            <a:extLst>
              <a:ext uri="{FF2B5EF4-FFF2-40B4-BE49-F238E27FC236}">
                <a16:creationId xmlns:a16="http://schemas.microsoft.com/office/drawing/2014/main" id="{D217437B-20F5-D750-8F60-423E75D7CF16}"/>
              </a:ext>
            </a:extLst>
          </p:cNvPr>
          <p:cNvPicPr>
            <a:picLocks noChangeAspect="1"/>
          </p:cNvPicPr>
          <p:nvPr/>
        </p:nvPicPr>
        <p:blipFill>
          <a:blip r:embed="rId3"/>
          <a:stretch>
            <a:fillRect/>
          </a:stretch>
        </p:blipFill>
        <p:spPr>
          <a:xfrm>
            <a:off x="632464" y="2277529"/>
            <a:ext cx="2440020" cy="731520"/>
          </a:xfrm>
          <a:prstGeom prst="rect">
            <a:avLst/>
          </a:prstGeom>
        </p:spPr>
      </p:pic>
      <p:pic>
        <p:nvPicPr>
          <p:cNvPr id="9" name="Picture 8" descr="A purple sign with white text&#10;&#10;Description automatically generated">
            <a:extLst>
              <a:ext uri="{FF2B5EF4-FFF2-40B4-BE49-F238E27FC236}">
                <a16:creationId xmlns:a16="http://schemas.microsoft.com/office/drawing/2014/main" id="{777D9B68-821B-335E-A339-B83EFDDC8B6F}"/>
              </a:ext>
            </a:extLst>
          </p:cNvPr>
          <p:cNvPicPr>
            <a:picLocks noChangeAspect="1"/>
          </p:cNvPicPr>
          <p:nvPr/>
        </p:nvPicPr>
        <p:blipFill>
          <a:blip r:embed="rId4"/>
          <a:stretch>
            <a:fillRect/>
          </a:stretch>
        </p:blipFill>
        <p:spPr>
          <a:xfrm>
            <a:off x="632464" y="3276315"/>
            <a:ext cx="2440020" cy="731520"/>
          </a:xfrm>
          <a:prstGeom prst="rect">
            <a:avLst/>
          </a:prstGeom>
        </p:spPr>
      </p:pic>
      <p:pic>
        <p:nvPicPr>
          <p:cNvPr id="11" name="Picture 10" descr="A red and white sign with white text&#10;&#10;Description automatically generated">
            <a:extLst>
              <a:ext uri="{FF2B5EF4-FFF2-40B4-BE49-F238E27FC236}">
                <a16:creationId xmlns:a16="http://schemas.microsoft.com/office/drawing/2014/main" id="{98C3EC51-A13D-67CB-C9E5-C543D79F55D6}"/>
              </a:ext>
            </a:extLst>
          </p:cNvPr>
          <p:cNvPicPr>
            <a:picLocks noChangeAspect="1"/>
          </p:cNvPicPr>
          <p:nvPr/>
        </p:nvPicPr>
        <p:blipFill>
          <a:blip r:embed="rId5"/>
          <a:stretch>
            <a:fillRect/>
          </a:stretch>
        </p:blipFill>
        <p:spPr>
          <a:xfrm>
            <a:off x="661423" y="4281201"/>
            <a:ext cx="2411578" cy="731520"/>
          </a:xfrm>
          <a:prstGeom prst="rect">
            <a:avLst/>
          </a:prstGeom>
        </p:spPr>
      </p:pic>
      <p:pic>
        <p:nvPicPr>
          <p:cNvPr id="13" name="Picture 12" descr="A yellow sign with white text&#10;&#10;Description automatically generated">
            <a:extLst>
              <a:ext uri="{FF2B5EF4-FFF2-40B4-BE49-F238E27FC236}">
                <a16:creationId xmlns:a16="http://schemas.microsoft.com/office/drawing/2014/main" id="{A1B53222-0684-8E64-407B-678BFA6F81FB}"/>
              </a:ext>
            </a:extLst>
          </p:cNvPr>
          <p:cNvPicPr>
            <a:picLocks noChangeAspect="1"/>
          </p:cNvPicPr>
          <p:nvPr/>
        </p:nvPicPr>
        <p:blipFill>
          <a:blip r:embed="rId6"/>
          <a:stretch>
            <a:fillRect/>
          </a:stretch>
        </p:blipFill>
        <p:spPr>
          <a:xfrm>
            <a:off x="661423" y="5279987"/>
            <a:ext cx="2401824" cy="731520"/>
          </a:xfrm>
          <a:prstGeom prst="rect">
            <a:avLst/>
          </a:prstGeom>
        </p:spPr>
      </p:pic>
    </p:spTree>
    <p:extLst>
      <p:ext uri="{BB962C8B-B14F-4D97-AF65-F5344CB8AC3E}">
        <p14:creationId xmlns:p14="http://schemas.microsoft.com/office/powerpoint/2010/main" val="3508697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p:txBody>
          <a:bodyPr/>
          <a:lstStyle/>
          <a:p>
            <a:r>
              <a:rPr lang="en-US"/>
              <a:t>Access to IB in the US – by Race/Ethnicity</a:t>
            </a:r>
            <a:endParaRPr lang="en-NL"/>
          </a:p>
        </p:txBody>
      </p:sp>
      <p:sp>
        <p:nvSpPr>
          <p:cNvPr id="3" name="Content Placeholder 3">
            <a:extLst>
              <a:ext uri="{FF2B5EF4-FFF2-40B4-BE49-F238E27FC236}">
                <a16:creationId xmlns:a16="http://schemas.microsoft.com/office/drawing/2014/main" id="{CF2F7D01-08F3-380D-45DC-8616388D6511}"/>
              </a:ext>
            </a:extLst>
          </p:cNvPr>
          <p:cNvSpPr txBox="1">
            <a:spLocks/>
          </p:cNvSpPr>
          <p:nvPr/>
        </p:nvSpPr>
        <p:spPr>
          <a:xfrm>
            <a:off x="675342" y="1627356"/>
            <a:ext cx="2991783" cy="4308181"/>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t>Compared to enrollment percentages at all US schools… </a:t>
            </a:r>
          </a:p>
          <a:p>
            <a:pPr marL="0" indent="0">
              <a:buFont typeface="Arial"/>
              <a:buNone/>
            </a:pPr>
            <a:endParaRPr lang="en-US"/>
          </a:p>
          <a:p>
            <a:pPr marL="0" indent="0">
              <a:buFont typeface="Arial"/>
              <a:buNone/>
            </a:pPr>
            <a:r>
              <a:rPr lang="en-US"/>
              <a:t>US IB World Schools have greater percentages of students from traditionally underserved racial and ethnic groups, such as Hispanic or Latino and Black or African American students</a:t>
            </a:r>
          </a:p>
        </p:txBody>
      </p:sp>
      <p:pic>
        <p:nvPicPr>
          <p:cNvPr id="8" name="Picture 7">
            <a:extLst>
              <a:ext uri="{FF2B5EF4-FFF2-40B4-BE49-F238E27FC236}">
                <a16:creationId xmlns:a16="http://schemas.microsoft.com/office/drawing/2014/main" id="{3B1666C8-326B-D814-6A36-4850387F7660}"/>
              </a:ext>
            </a:extLst>
          </p:cNvPr>
          <p:cNvPicPr>
            <a:picLocks noChangeAspect="1"/>
          </p:cNvPicPr>
          <p:nvPr/>
        </p:nvPicPr>
        <p:blipFill>
          <a:blip r:embed="rId4"/>
          <a:stretch>
            <a:fillRect/>
          </a:stretch>
        </p:blipFill>
        <p:spPr>
          <a:xfrm>
            <a:off x="3825160" y="1627356"/>
            <a:ext cx="7900837" cy="4124702"/>
          </a:xfrm>
          <a:prstGeom prst="rect">
            <a:avLst/>
          </a:prstGeom>
        </p:spPr>
      </p:pic>
      <p:sp>
        <p:nvSpPr>
          <p:cNvPr id="9" name="Content Placeholder 3">
            <a:extLst>
              <a:ext uri="{FF2B5EF4-FFF2-40B4-BE49-F238E27FC236}">
                <a16:creationId xmlns:a16="http://schemas.microsoft.com/office/drawing/2014/main" id="{0B1ADF99-58B0-423D-2133-671FD2385E79}"/>
              </a:ext>
            </a:extLst>
          </p:cNvPr>
          <p:cNvSpPr txBox="1">
            <a:spLocks/>
          </p:cNvSpPr>
          <p:nvPr/>
        </p:nvSpPr>
        <p:spPr>
          <a:xfrm>
            <a:off x="4410076" y="1179577"/>
            <a:ext cx="6667500" cy="447779"/>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400" b="1"/>
              <a:t>Percentage of school enrollment by race and ethnicity for all US schools compared to all US IB World Schools (school-level data), 2022-2023</a:t>
            </a:r>
          </a:p>
        </p:txBody>
      </p:sp>
    </p:spTree>
    <p:extLst>
      <p:ext uri="{BB962C8B-B14F-4D97-AF65-F5344CB8AC3E}">
        <p14:creationId xmlns:p14="http://schemas.microsoft.com/office/powerpoint/2010/main" val="4257274850"/>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C12607-48B0-C53F-D745-FBDFCB0018AA}"/>
              </a:ext>
            </a:extLst>
          </p:cNvPr>
          <p:cNvSpPr>
            <a:spLocks noGrp="1"/>
          </p:cNvSpPr>
          <p:nvPr>
            <p:ph type="title"/>
          </p:nvPr>
        </p:nvSpPr>
        <p:spPr>
          <a:xfrm>
            <a:off x="7331384" y="679730"/>
            <a:ext cx="4171994" cy="3932729"/>
          </a:xfrm>
        </p:spPr>
        <p:txBody>
          <a:bodyPr vert="horz" lIns="91440" tIns="45720" rIns="91440" bIns="45720" rtlCol="0" anchor="b">
            <a:normAutofit fontScale="90000"/>
          </a:bodyPr>
          <a:lstStyle/>
          <a:p>
            <a:r>
              <a:rPr lang="en-US" sz="5100" kern="1200">
                <a:solidFill>
                  <a:schemeClr val="tx1"/>
                </a:solidFill>
                <a:latin typeface="+mj-lt"/>
                <a:ea typeface="+mj-ea"/>
                <a:cs typeface="+mj-cs"/>
              </a:rPr>
              <a:t>New report announcement </a:t>
            </a:r>
            <a:br>
              <a:rPr lang="en-US" sz="5100" kern="1200">
                <a:solidFill>
                  <a:schemeClr val="tx1"/>
                </a:solidFill>
                <a:latin typeface="+mj-lt"/>
                <a:ea typeface="+mj-ea"/>
                <a:cs typeface="+mj-cs"/>
              </a:rPr>
            </a:br>
            <a:br>
              <a:rPr lang="en-US" sz="5100" kern="1200">
                <a:solidFill>
                  <a:schemeClr val="tx1"/>
                </a:solidFill>
                <a:latin typeface="+mj-lt"/>
                <a:ea typeface="+mj-ea"/>
                <a:cs typeface="+mj-cs"/>
              </a:rPr>
            </a:br>
            <a:br>
              <a:rPr lang="en-US" sz="5100" kern="1200">
                <a:solidFill>
                  <a:schemeClr val="tx1"/>
                </a:solidFill>
                <a:latin typeface="+mj-lt"/>
                <a:ea typeface="+mj-ea"/>
                <a:cs typeface="+mj-cs"/>
              </a:rPr>
            </a:br>
            <a:r>
              <a:rPr lang="en-US" sz="2200" kern="1200">
                <a:solidFill>
                  <a:schemeClr val="tx1"/>
                </a:solidFill>
                <a:latin typeface="+mj-lt"/>
                <a:ea typeface="+mj-ea"/>
                <a:cs typeface="+mj-cs"/>
                <a:hlinkClick r:id="rId3"/>
              </a:rPr>
              <a:t>https://www.ibo.org/research/outcomes-research/continuum-studies/the-international-baccalaureate-in-the-united-states-growth-access-and-outcomes-2024/</a:t>
            </a:r>
            <a:r>
              <a:rPr lang="en-US" sz="2200" kern="1200">
                <a:solidFill>
                  <a:schemeClr val="tx1"/>
                </a:solidFill>
                <a:latin typeface="+mj-lt"/>
                <a:ea typeface="+mj-ea"/>
                <a:cs typeface="+mj-cs"/>
              </a:rPr>
              <a:t> </a:t>
            </a:r>
          </a:p>
        </p:txBody>
      </p:sp>
      <p:grpSp>
        <p:nvGrpSpPr>
          <p:cNvPr id="26" name="Group 25">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27" name="Straight Connector 26">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alking in a hallway&#10;&#10;Description automatically generated">
            <a:hlinkClick r:id="rId3"/>
            <a:extLst>
              <a:ext uri="{FF2B5EF4-FFF2-40B4-BE49-F238E27FC236}">
                <a16:creationId xmlns:a16="http://schemas.microsoft.com/office/drawing/2014/main" id="{87AE16AD-D815-D7C9-3F2F-4F904E918E6C}"/>
              </a:ext>
            </a:extLst>
          </p:cNvPr>
          <p:cNvPicPr>
            <a:picLocks noChangeAspect="1"/>
          </p:cNvPicPr>
          <p:nvPr/>
        </p:nvPicPr>
        <p:blipFill>
          <a:blip r:embed="rId4"/>
          <a:stretch>
            <a:fillRect/>
          </a:stretch>
        </p:blipFill>
        <p:spPr>
          <a:xfrm>
            <a:off x="1578348" y="612553"/>
            <a:ext cx="4337328" cy="5632894"/>
          </a:xfrm>
          <a:prstGeom prst="rect">
            <a:avLst/>
          </a:prstGeom>
        </p:spPr>
      </p:pic>
      <p:sp>
        <p:nvSpPr>
          <p:cNvPr id="3" name="Slide Number Placeholder 2">
            <a:extLst>
              <a:ext uri="{FF2B5EF4-FFF2-40B4-BE49-F238E27FC236}">
                <a16:creationId xmlns:a16="http://schemas.microsoft.com/office/drawing/2014/main" id="{A4E785D7-6DCA-2277-832B-BA2673B25F9D}"/>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defTabSz="914400">
              <a:spcAft>
                <a:spcPts val="600"/>
              </a:spcAft>
            </a:pPr>
            <a:fld id="{18C96759-B3C5-4189-80CA-01EF8AED67AC}" type="slidenum">
              <a:rPr lang="en-US" smtClean="0"/>
              <a:pPr defTabSz="914400">
                <a:spcAft>
                  <a:spcPts val="600"/>
                </a:spcAft>
              </a:pPr>
              <a:t>2</a:t>
            </a:fld>
            <a:endParaRPr lang="en-US"/>
          </a:p>
        </p:txBody>
      </p:sp>
    </p:spTree>
    <p:extLst>
      <p:ext uri="{BB962C8B-B14F-4D97-AF65-F5344CB8AC3E}">
        <p14:creationId xmlns:p14="http://schemas.microsoft.com/office/powerpoint/2010/main" val="909369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p:txBody>
          <a:bodyPr/>
          <a:lstStyle/>
          <a:p>
            <a:r>
              <a:rPr lang="en-US"/>
              <a:t>Access to PYP in the US – by Race/Ethnicity</a:t>
            </a:r>
            <a:endParaRPr lang="en-NL"/>
          </a:p>
        </p:txBody>
      </p:sp>
      <p:sp>
        <p:nvSpPr>
          <p:cNvPr id="3" name="Content Placeholder 3">
            <a:extLst>
              <a:ext uri="{FF2B5EF4-FFF2-40B4-BE49-F238E27FC236}">
                <a16:creationId xmlns:a16="http://schemas.microsoft.com/office/drawing/2014/main" id="{CF2F7D01-08F3-380D-45DC-8616388D6511}"/>
              </a:ext>
            </a:extLst>
          </p:cNvPr>
          <p:cNvSpPr txBox="1">
            <a:spLocks/>
          </p:cNvSpPr>
          <p:nvPr/>
        </p:nvSpPr>
        <p:spPr>
          <a:xfrm>
            <a:off x="675342" y="1627356"/>
            <a:ext cx="2991783" cy="4308181"/>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t>As with IB World Schools in the US, PYP schools have greater percentages of students from traditionally underserved racial and ethnic groups than US primary schools overall</a:t>
            </a:r>
          </a:p>
        </p:txBody>
      </p:sp>
      <p:pic>
        <p:nvPicPr>
          <p:cNvPr id="5" name="Picture 4">
            <a:extLst>
              <a:ext uri="{FF2B5EF4-FFF2-40B4-BE49-F238E27FC236}">
                <a16:creationId xmlns:a16="http://schemas.microsoft.com/office/drawing/2014/main" id="{839422A7-ECA4-89DC-0A3B-8F963EC4490B}"/>
              </a:ext>
            </a:extLst>
          </p:cNvPr>
          <p:cNvPicPr>
            <a:picLocks noChangeAspect="1"/>
          </p:cNvPicPr>
          <p:nvPr/>
        </p:nvPicPr>
        <p:blipFill>
          <a:blip r:embed="rId3"/>
          <a:stretch>
            <a:fillRect/>
          </a:stretch>
        </p:blipFill>
        <p:spPr>
          <a:xfrm>
            <a:off x="3822192" y="1627355"/>
            <a:ext cx="7884223" cy="4123944"/>
          </a:xfrm>
          <a:prstGeom prst="rect">
            <a:avLst/>
          </a:prstGeom>
        </p:spPr>
      </p:pic>
      <p:sp>
        <p:nvSpPr>
          <p:cNvPr id="6" name="Content Placeholder 3">
            <a:extLst>
              <a:ext uri="{FF2B5EF4-FFF2-40B4-BE49-F238E27FC236}">
                <a16:creationId xmlns:a16="http://schemas.microsoft.com/office/drawing/2014/main" id="{DE8CFF2C-5C46-8E54-92DC-90A5B906E987}"/>
              </a:ext>
            </a:extLst>
          </p:cNvPr>
          <p:cNvSpPr txBox="1">
            <a:spLocks/>
          </p:cNvSpPr>
          <p:nvPr/>
        </p:nvSpPr>
        <p:spPr>
          <a:xfrm>
            <a:off x="4251959" y="1179577"/>
            <a:ext cx="6967729" cy="447778"/>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400" b="1"/>
              <a:t>Percentage of enrollments by race and ethnicity for all US primary schools compared to all US schools offering the PYP (PYP student-level data), 2022-2023</a:t>
            </a:r>
          </a:p>
        </p:txBody>
      </p:sp>
    </p:spTree>
    <p:extLst>
      <p:ext uri="{BB962C8B-B14F-4D97-AF65-F5344CB8AC3E}">
        <p14:creationId xmlns:p14="http://schemas.microsoft.com/office/powerpoint/2010/main" val="1457779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p:txBody>
          <a:bodyPr/>
          <a:lstStyle/>
          <a:p>
            <a:r>
              <a:rPr lang="en-US"/>
              <a:t>Access to IB in the US – by Poverty Groups</a:t>
            </a:r>
            <a:endParaRPr lang="en-NL"/>
          </a:p>
        </p:txBody>
      </p:sp>
      <p:sp>
        <p:nvSpPr>
          <p:cNvPr id="3" name="Content Placeholder 3">
            <a:extLst>
              <a:ext uri="{FF2B5EF4-FFF2-40B4-BE49-F238E27FC236}">
                <a16:creationId xmlns:a16="http://schemas.microsoft.com/office/drawing/2014/main" id="{CF2F7D01-08F3-380D-45DC-8616388D6511}"/>
              </a:ext>
            </a:extLst>
          </p:cNvPr>
          <p:cNvSpPr txBox="1">
            <a:spLocks/>
          </p:cNvSpPr>
          <p:nvPr/>
        </p:nvSpPr>
        <p:spPr>
          <a:xfrm>
            <a:off x="675342" y="2781300"/>
            <a:ext cx="2991783" cy="3154237"/>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t>The socioeconomic status of IB World Schools closely mirrors the proportion nationally.</a:t>
            </a:r>
          </a:p>
        </p:txBody>
      </p:sp>
      <p:pic>
        <p:nvPicPr>
          <p:cNvPr id="7" name="Picture 6">
            <a:extLst>
              <a:ext uri="{FF2B5EF4-FFF2-40B4-BE49-F238E27FC236}">
                <a16:creationId xmlns:a16="http://schemas.microsoft.com/office/drawing/2014/main" id="{8B31FED4-F53E-2F18-D6BB-01B7E703B055}"/>
              </a:ext>
            </a:extLst>
          </p:cNvPr>
          <p:cNvPicPr>
            <a:picLocks noChangeAspect="1"/>
          </p:cNvPicPr>
          <p:nvPr/>
        </p:nvPicPr>
        <p:blipFill>
          <a:blip r:embed="rId3"/>
          <a:stretch>
            <a:fillRect/>
          </a:stretch>
        </p:blipFill>
        <p:spPr>
          <a:xfrm>
            <a:off x="3949241" y="1627356"/>
            <a:ext cx="7567417" cy="4051405"/>
          </a:xfrm>
          <a:prstGeom prst="rect">
            <a:avLst/>
          </a:prstGeom>
        </p:spPr>
      </p:pic>
      <p:sp>
        <p:nvSpPr>
          <p:cNvPr id="6" name="Content Placeholder 3">
            <a:extLst>
              <a:ext uri="{FF2B5EF4-FFF2-40B4-BE49-F238E27FC236}">
                <a16:creationId xmlns:a16="http://schemas.microsoft.com/office/drawing/2014/main" id="{CE9651D4-72D3-7432-BF3A-685440D78995}"/>
              </a:ext>
            </a:extLst>
          </p:cNvPr>
          <p:cNvSpPr txBox="1">
            <a:spLocks/>
          </p:cNvSpPr>
          <p:nvPr/>
        </p:nvSpPr>
        <p:spPr>
          <a:xfrm>
            <a:off x="3949241" y="1393605"/>
            <a:ext cx="7567417" cy="302999"/>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400" b="1"/>
              <a:t>Percent of all US public schools and IB US public schools by poverty levels, 2022-2023</a:t>
            </a:r>
          </a:p>
        </p:txBody>
      </p:sp>
    </p:spTree>
    <p:extLst>
      <p:ext uri="{BB962C8B-B14F-4D97-AF65-F5344CB8AC3E}">
        <p14:creationId xmlns:p14="http://schemas.microsoft.com/office/powerpoint/2010/main" val="2272526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p:txBody>
          <a:bodyPr/>
          <a:lstStyle/>
          <a:p>
            <a:r>
              <a:rPr lang="en-US"/>
              <a:t>DP Exam Participation Rates in IB World Schools</a:t>
            </a:r>
            <a:endParaRPr lang="en-NL"/>
          </a:p>
        </p:txBody>
      </p:sp>
      <p:sp>
        <p:nvSpPr>
          <p:cNvPr id="4" name="Content Placeholder 3">
            <a:extLst>
              <a:ext uri="{FF2B5EF4-FFF2-40B4-BE49-F238E27FC236}">
                <a16:creationId xmlns:a16="http://schemas.microsoft.com/office/drawing/2014/main" id="{3AF8C16B-2361-0A18-8AD9-8D708024DF4A}"/>
              </a:ext>
            </a:extLst>
          </p:cNvPr>
          <p:cNvSpPr>
            <a:spLocks noGrp="1"/>
          </p:cNvSpPr>
          <p:nvPr>
            <p:ph idx="1"/>
          </p:nvPr>
        </p:nvSpPr>
        <p:spPr>
          <a:xfrm>
            <a:off x="675341" y="1252145"/>
            <a:ext cx="10907059" cy="668169"/>
          </a:xfrm>
        </p:spPr>
        <p:txBody>
          <a:bodyPr>
            <a:normAutofit fontScale="92500"/>
          </a:bodyPr>
          <a:lstStyle/>
          <a:p>
            <a:pPr marL="0" indent="0">
              <a:buNone/>
            </a:pPr>
            <a:r>
              <a:rPr lang="en-US"/>
              <a:t>Over the past 10 years, the percentage of public schools offering the DP that had more than half of their graduating class take at least one DP examination grew from 8.1% in 2013 to 13.5% in 2023</a:t>
            </a:r>
          </a:p>
        </p:txBody>
      </p:sp>
      <p:pic>
        <p:nvPicPr>
          <p:cNvPr id="9" name="Picture 8">
            <a:extLst>
              <a:ext uri="{FF2B5EF4-FFF2-40B4-BE49-F238E27FC236}">
                <a16:creationId xmlns:a16="http://schemas.microsoft.com/office/drawing/2014/main" id="{394123D9-1424-AE85-C0FB-FA4CB862FC23}"/>
              </a:ext>
            </a:extLst>
          </p:cNvPr>
          <p:cNvPicPr>
            <a:picLocks noChangeAspect="1"/>
          </p:cNvPicPr>
          <p:nvPr/>
        </p:nvPicPr>
        <p:blipFill>
          <a:blip r:embed="rId3"/>
          <a:stretch>
            <a:fillRect/>
          </a:stretch>
        </p:blipFill>
        <p:spPr>
          <a:xfrm>
            <a:off x="1628775" y="2295525"/>
            <a:ext cx="8630277" cy="3903738"/>
          </a:xfrm>
          <a:prstGeom prst="rect">
            <a:avLst/>
          </a:prstGeom>
        </p:spPr>
      </p:pic>
      <p:sp>
        <p:nvSpPr>
          <p:cNvPr id="10" name="Content Placeholder 3">
            <a:extLst>
              <a:ext uri="{FF2B5EF4-FFF2-40B4-BE49-F238E27FC236}">
                <a16:creationId xmlns:a16="http://schemas.microsoft.com/office/drawing/2014/main" id="{6FD77C7E-A8B4-3662-0686-15B048066988}"/>
              </a:ext>
            </a:extLst>
          </p:cNvPr>
          <p:cNvSpPr txBox="1">
            <a:spLocks/>
          </p:cNvSpPr>
          <p:nvPr/>
        </p:nvSpPr>
        <p:spPr>
          <a:xfrm>
            <a:off x="490383" y="1961440"/>
            <a:ext cx="10907059" cy="334085"/>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400" b="1"/>
              <a:t>Share of US public schools offering the DP by percentage of graduating class taking at least one DP examination</a:t>
            </a:r>
          </a:p>
        </p:txBody>
      </p:sp>
    </p:spTree>
    <p:extLst>
      <p:ext uri="{BB962C8B-B14F-4D97-AF65-F5344CB8AC3E}">
        <p14:creationId xmlns:p14="http://schemas.microsoft.com/office/powerpoint/2010/main" val="3262060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p:txBody>
          <a:bodyPr>
            <a:normAutofit/>
          </a:bodyPr>
          <a:lstStyle/>
          <a:p>
            <a:r>
              <a:rPr lang="en-US"/>
              <a:t>DP/CP Exam Trends for US 2023 HS Graduates</a:t>
            </a:r>
            <a:endParaRPr lang="en-NL"/>
          </a:p>
        </p:txBody>
      </p:sp>
      <p:sp>
        <p:nvSpPr>
          <p:cNvPr id="3" name="Content Placeholder 2">
            <a:extLst>
              <a:ext uri="{FF2B5EF4-FFF2-40B4-BE49-F238E27FC236}">
                <a16:creationId xmlns:a16="http://schemas.microsoft.com/office/drawing/2014/main" id="{09E9BC02-1F38-A84A-B9A9-3D1C355C7B94}"/>
              </a:ext>
            </a:extLst>
          </p:cNvPr>
          <p:cNvSpPr>
            <a:spLocks noGrp="1"/>
          </p:cNvSpPr>
          <p:nvPr>
            <p:ph idx="1"/>
          </p:nvPr>
        </p:nvSpPr>
        <p:spPr>
          <a:xfrm>
            <a:off x="642470" y="1545105"/>
            <a:ext cx="10907059" cy="458619"/>
          </a:xfrm>
        </p:spPr>
        <p:txBody>
          <a:bodyPr>
            <a:normAutofit/>
          </a:bodyPr>
          <a:lstStyle/>
          <a:p>
            <a:pPr marL="0" indent="0" algn="ctr">
              <a:buNone/>
            </a:pPr>
            <a:r>
              <a:rPr lang="en-US" sz="2400" b="1"/>
              <a:t>Top 10 Subjects</a:t>
            </a:r>
            <a:endParaRPr lang="en-NL" sz="2400" b="1"/>
          </a:p>
        </p:txBody>
      </p:sp>
      <p:graphicFrame>
        <p:nvGraphicFramePr>
          <p:cNvPr id="8" name="Chart 7">
            <a:extLst>
              <a:ext uri="{FF2B5EF4-FFF2-40B4-BE49-F238E27FC236}">
                <a16:creationId xmlns:a16="http://schemas.microsoft.com/office/drawing/2014/main" id="{824677F6-63B3-4CF1-A771-E46E685C898F}"/>
              </a:ext>
            </a:extLst>
          </p:cNvPr>
          <p:cNvGraphicFramePr>
            <a:graphicFrameLocks/>
          </p:cNvGraphicFramePr>
          <p:nvPr>
            <p:extLst>
              <p:ext uri="{D42A27DB-BD31-4B8C-83A1-F6EECF244321}">
                <p14:modId xmlns:p14="http://schemas.microsoft.com/office/powerpoint/2010/main" val="2029373557"/>
              </p:ext>
            </p:extLst>
          </p:nvPr>
        </p:nvGraphicFramePr>
        <p:xfrm>
          <a:off x="1762125" y="2003724"/>
          <a:ext cx="8458200" cy="4191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9095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p:txBody>
          <a:bodyPr>
            <a:normAutofit fontScale="90000"/>
          </a:bodyPr>
          <a:lstStyle/>
          <a:p>
            <a:r>
              <a:rPr lang="en-US"/>
              <a:t>DP Subject Group Highlights – US 2023 HS Graduates</a:t>
            </a:r>
            <a:endParaRPr lang="en-NL"/>
          </a:p>
        </p:txBody>
      </p:sp>
      <p:sp>
        <p:nvSpPr>
          <p:cNvPr id="6" name="Content Placeholder 4">
            <a:extLst>
              <a:ext uri="{FF2B5EF4-FFF2-40B4-BE49-F238E27FC236}">
                <a16:creationId xmlns:a16="http://schemas.microsoft.com/office/drawing/2014/main" id="{E8EA2D1D-9958-2601-09A5-B264ADA5443F}"/>
              </a:ext>
            </a:extLst>
          </p:cNvPr>
          <p:cNvSpPr>
            <a:spLocks noGrp="1"/>
          </p:cNvSpPr>
          <p:nvPr>
            <p:ph idx="1"/>
          </p:nvPr>
        </p:nvSpPr>
        <p:spPr>
          <a:xfrm>
            <a:off x="914400" y="1284913"/>
            <a:ext cx="4855464" cy="1450475"/>
          </a:xfrm>
        </p:spPr>
        <p:txBody>
          <a:bodyPr>
            <a:normAutofit/>
          </a:bodyPr>
          <a:lstStyle/>
          <a:p>
            <a:pPr marL="0" indent="0">
              <a:lnSpc>
                <a:spcPct val="107000"/>
              </a:lnSpc>
              <a:spcBef>
                <a:spcPts val="0"/>
              </a:spcBef>
              <a:buNone/>
            </a:pPr>
            <a:r>
              <a:rPr lang="en-US" b="1">
                <a:ea typeface="Calibri" panose="020F0502020204030204" pitchFamily="34" charset="0"/>
                <a:cs typeface="Times New Roman" panose="02020603050405020304" pitchFamily="18" charset="0"/>
              </a:rPr>
              <a:t>Studies in language and literature</a:t>
            </a:r>
          </a:p>
          <a:p>
            <a:pPr marL="342900" indent="-342900">
              <a:lnSpc>
                <a:spcPct val="107000"/>
              </a:lnSpc>
              <a:spcBef>
                <a:spcPts val="0"/>
              </a:spcBef>
              <a:buFont typeface="Symbol" panose="05050102010706020507" pitchFamily="18" charset="2"/>
              <a:buChar char=""/>
            </a:pPr>
            <a:r>
              <a:rPr lang="en-US" sz="1600" b="1">
                <a:ea typeface="Calibri" panose="020F0502020204030204" pitchFamily="34" charset="0"/>
                <a:cs typeface="Times New Roman" panose="02020603050405020304" pitchFamily="18" charset="0"/>
              </a:rPr>
              <a:t>47 </a:t>
            </a:r>
            <a:r>
              <a:rPr lang="en-US" sz="1600">
                <a:ea typeface="Calibri" panose="020F0502020204030204" pitchFamily="34" charset="0"/>
                <a:cs typeface="Times New Roman" panose="02020603050405020304" pitchFamily="18" charset="0"/>
              </a:rPr>
              <a:t>different subject examinations were taken by the US 2023 high-school graduating class</a:t>
            </a:r>
          </a:p>
        </p:txBody>
      </p:sp>
      <p:sp>
        <p:nvSpPr>
          <p:cNvPr id="7" name="Content Placeholder 4">
            <a:extLst>
              <a:ext uri="{FF2B5EF4-FFF2-40B4-BE49-F238E27FC236}">
                <a16:creationId xmlns:a16="http://schemas.microsoft.com/office/drawing/2014/main" id="{FC1F51AA-C0CA-743A-FC32-65F888C492E7}"/>
              </a:ext>
            </a:extLst>
          </p:cNvPr>
          <p:cNvSpPr txBox="1">
            <a:spLocks/>
          </p:cNvSpPr>
          <p:nvPr/>
        </p:nvSpPr>
        <p:spPr>
          <a:xfrm>
            <a:off x="914400" y="2958392"/>
            <a:ext cx="4855464" cy="1450474"/>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Bef>
                <a:spcPts val="0"/>
              </a:spcBef>
              <a:buFont typeface="Arial"/>
              <a:buNone/>
            </a:pPr>
            <a:r>
              <a:rPr lang="en-US" b="1">
                <a:ea typeface="Calibri" panose="020F0502020204030204" pitchFamily="34" charset="0"/>
                <a:cs typeface="Times New Roman" panose="02020603050405020304" pitchFamily="18" charset="0"/>
              </a:rPr>
              <a:t>Language acquisition</a:t>
            </a:r>
          </a:p>
          <a:p>
            <a:pPr marL="342900" indent="-342900">
              <a:lnSpc>
                <a:spcPct val="107000"/>
              </a:lnSpc>
              <a:spcBef>
                <a:spcPts val="0"/>
              </a:spcBef>
              <a:buFont typeface="Symbol" panose="05050102010706020507" pitchFamily="18" charset="2"/>
              <a:buChar char=""/>
            </a:pPr>
            <a:r>
              <a:rPr lang="en-US" sz="1600" b="1">
                <a:ea typeface="Calibri" panose="020F0502020204030204" pitchFamily="34" charset="0"/>
                <a:cs typeface="Times New Roman" panose="02020603050405020304" pitchFamily="18" charset="0"/>
              </a:rPr>
              <a:t>26 </a:t>
            </a:r>
            <a:r>
              <a:rPr lang="en-US" sz="1600">
                <a:ea typeface="Calibri" panose="020F0502020204030204" pitchFamily="34" charset="0"/>
                <a:cs typeface="Times New Roman" panose="02020603050405020304" pitchFamily="18" charset="0"/>
              </a:rPr>
              <a:t>different subject examinations were taken by the US 2023 high-school graduating class</a:t>
            </a:r>
          </a:p>
          <a:p>
            <a:pPr marL="342900" indent="-342900">
              <a:lnSpc>
                <a:spcPct val="107000"/>
              </a:lnSpc>
              <a:spcBef>
                <a:spcPts val="0"/>
              </a:spcBef>
              <a:buFont typeface="Symbol" panose="05050102010706020507" pitchFamily="18" charset="2"/>
              <a:buChar char=""/>
            </a:pPr>
            <a:endParaRPr lang="en-US" sz="180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endParaRPr lang="en-US" sz="1800">
              <a:ea typeface="Calibri" panose="020F0502020204030204" pitchFamily="34" charset="0"/>
              <a:cs typeface="Times New Roman" panose="02020603050405020304" pitchFamily="18" charset="0"/>
            </a:endParaRPr>
          </a:p>
        </p:txBody>
      </p:sp>
      <p:sp>
        <p:nvSpPr>
          <p:cNvPr id="9" name="Content Placeholder 4">
            <a:extLst>
              <a:ext uri="{FF2B5EF4-FFF2-40B4-BE49-F238E27FC236}">
                <a16:creationId xmlns:a16="http://schemas.microsoft.com/office/drawing/2014/main" id="{2FBB1EF1-6BA3-4467-3987-F5E260ABEDDE}"/>
              </a:ext>
            </a:extLst>
          </p:cNvPr>
          <p:cNvSpPr txBox="1">
            <a:spLocks/>
          </p:cNvSpPr>
          <p:nvPr/>
        </p:nvSpPr>
        <p:spPr>
          <a:xfrm>
            <a:off x="914397" y="4798697"/>
            <a:ext cx="4855465" cy="1380019"/>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Bef>
                <a:spcPts val="0"/>
              </a:spcBef>
              <a:buFont typeface="Arial"/>
              <a:buNone/>
            </a:pPr>
            <a:r>
              <a:rPr lang="en-US" b="1">
                <a:ea typeface="Calibri" panose="020F0502020204030204" pitchFamily="34" charset="0"/>
                <a:cs typeface="Times New Roman" panose="02020603050405020304" pitchFamily="18" charset="0"/>
              </a:rPr>
              <a:t>Individuals and societies</a:t>
            </a:r>
          </a:p>
          <a:p>
            <a:pPr marL="342900" indent="-342900">
              <a:lnSpc>
                <a:spcPct val="107000"/>
              </a:lnSpc>
              <a:spcBef>
                <a:spcPts val="0"/>
              </a:spcBef>
              <a:buFont typeface="Symbol" panose="05050102010706020507" pitchFamily="18" charset="2"/>
              <a:buChar char=""/>
            </a:pPr>
            <a:r>
              <a:rPr lang="en-US" sz="1600" b="1">
                <a:ea typeface="Calibri" panose="020F0502020204030204" pitchFamily="34" charset="0"/>
                <a:cs typeface="Times New Roman" panose="02020603050405020304" pitchFamily="18" charset="0"/>
              </a:rPr>
              <a:t>90% </a:t>
            </a:r>
            <a:r>
              <a:rPr lang="en-US" sz="1600">
                <a:ea typeface="Calibri" panose="020F0502020204030204" pitchFamily="34" charset="0"/>
                <a:cs typeface="Times New Roman" panose="02020603050405020304" pitchFamily="18" charset="0"/>
              </a:rPr>
              <a:t>of </a:t>
            </a:r>
            <a:r>
              <a:rPr lang="en-US" sz="1600" b="1">
                <a:ea typeface="Calibri" panose="020F0502020204030204" pitchFamily="34" charset="0"/>
                <a:cs typeface="Times New Roman" panose="02020603050405020304" pitchFamily="18" charset="0"/>
              </a:rPr>
              <a:t>history</a:t>
            </a:r>
            <a:r>
              <a:rPr lang="en-US" sz="1600">
                <a:ea typeface="Calibri" panose="020F0502020204030204" pitchFamily="34" charset="0"/>
                <a:cs typeface="Times New Roman" panose="02020603050405020304" pitchFamily="18" charset="0"/>
              </a:rPr>
              <a:t> examinations were taken at HL</a:t>
            </a:r>
            <a:endParaRPr lang="en-US" sz="1800">
              <a:ea typeface="Calibri" panose="020F0502020204030204" pitchFamily="34" charset="0"/>
              <a:cs typeface="Times New Roman" panose="02020603050405020304" pitchFamily="18" charset="0"/>
            </a:endParaRPr>
          </a:p>
        </p:txBody>
      </p:sp>
      <p:sp>
        <p:nvSpPr>
          <p:cNvPr id="10" name="Content Placeholder 4">
            <a:extLst>
              <a:ext uri="{FF2B5EF4-FFF2-40B4-BE49-F238E27FC236}">
                <a16:creationId xmlns:a16="http://schemas.microsoft.com/office/drawing/2014/main" id="{00C1A999-1877-8E8A-8919-45482A29B712}"/>
              </a:ext>
            </a:extLst>
          </p:cNvPr>
          <p:cNvSpPr txBox="1">
            <a:spLocks/>
          </p:cNvSpPr>
          <p:nvPr/>
        </p:nvSpPr>
        <p:spPr>
          <a:xfrm>
            <a:off x="6422139" y="1280130"/>
            <a:ext cx="5317280" cy="1678262"/>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Bef>
                <a:spcPts val="0"/>
              </a:spcBef>
              <a:buFont typeface="Arial"/>
              <a:buNone/>
            </a:pPr>
            <a:r>
              <a:rPr lang="en-US" b="1">
                <a:ea typeface="Calibri" panose="020F0502020204030204" pitchFamily="34" charset="0"/>
                <a:cs typeface="Times New Roman" panose="02020603050405020304" pitchFamily="18" charset="0"/>
              </a:rPr>
              <a:t>Sciences</a:t>
            </a:r>
            <a:endParaRPr lang="en-US" sz="2400" b="1">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1600" b="1">
                <a:ea typeface="Calibri" panose="020F0502020204030204" pitchFamily="34" charset="0"/>
                <a:cs typeface="Times New Roman" panose="02020603050405020304" pitchFamily="18" charset="0"/>
              </a:rPr>
              <a:t>63% </a:t>
            </a:r>
            <a:r>
              <a:rPr lang="en-US" sz="1600">
                <a:ea typeface="Calibri" panose="020F0502020204030204" pitchFamily="34" charset="0"/>
                <a:cs typeface="Times New Roman" panose="02020603050405020304" pitchFamily="18" charset="0"/>
              </a:rPr>
              <a:t>of biology exams were taken at HL compared with</a:t>
            </a:r>
            <a:r>
              <a:rPr lang="en-US" sz="1600" b="1">
                <a:ea typeface="Calibri" panose="020F0502020204030204" pitchFamily="34" charset="0"/>
                <a:cs typeface="Times New Roman" panose="02020603050405020304" pitchFamily="18" charset="0"/>
              </a:rPr>
              <a:t> 41%</a:t>
            </a:r>
            <a:r>
              <a:rPr lang="en-US" sz="1600">
                <a:ea typeface="Calibri" panose="020F0502020204030204" pitchFamily="34" charset="0"/>
                <a:cs typeface="Times New Roman" panose="02020603050405020304" pitchFamily="18" charset="0"/>
              </a:rPr>
              <a:t> of physics and </a:t>
            </a:r>
            <a:r>
              <a:rPr lang="en-US" sz="1600" b="1">
                <a:ea typeface="Calibri" panose="020F0502020204030204" pitchFamily="34" charset="0"/>
                <a:cs typeface="Times New Roman" panose="02020603050405020304" pitchFamily="18" charset="0"/>
              </a:rPr>
              <a:t>39%</a:t>
            </a:r>
            <a:r>
              <a:rPr lang="en-US" sz="1600">
                <a:ea typeface="Calibri" panose="020F0502020204030204" pitchFamily="34" charset="0"/>
                <a:cs typeface="Times New Roman" panose="02020603050405020304" pitchFamily="18" charset="0"/>
              </a:rPr>
              <a:t> of chemistry examinations</a:t>
            </a:r>
            <a:endParaRPr lang="en-US" sz="1800" b="1">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endParaRPr lang="en-US" sz="180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endParaRPr lang="en-US" sz="1800">
              <a:ea typeface="Calibri" panose="020F0502020204030204" pitchFamily="34" charset="0"/>
              <a:cs typeface="Times New Roman" panose="02020603050405020304" pitchFamily="18" charset="0"/>
            </a:endParaRPr>
          </a:p>
        </p:txBody>
      </p:sp>
      <p:sp>
        <p:nvSpPr>
          <p:cNvPr id="11" name="Content Placeholder 4">
            <a:extLst>
              <a:ext uri="{FF2B5EF4-FFF2-40B4-BE49-F238E27FC236}">
                <a16:creationId xmlns:a16="http://schemas.microsoft.com/office/drawing/2014/main" id="{50925245-E92F-1206-066D-41F215B644B4}"/>
              </a:ext>
            </a:extLst>
          </p:cNvPr>
          <p:cNvSpPr txBox="1">
            <a:spLocks/>
          </p:cNvSpPr>
          <p:nvPr/>
        </p:nvSpPr>
        <p:spPr>
          <a:xfrm>
            <a:off x="6422138" y="2958392"/>
            <a:ext cx="5317280" cy="1450474"/>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Bef>
                <a:spcPts val="0"/>
              </a:spcBef>
              <a:buFont typeface="Arial"/>
              <a:buNone/>
            </a:pPr>
            <a:r>
              <a:rPr lang="en-US" b="1">
                <a:ea typeface="Calibri" panose="020F0502020204030204" pitchFamily="34" charset="0"/>
                <a:cs typeface="Times New Roman" panose="02020603050405020304" pitchFamily="18" charset="0"/>
              </a:rPr>
              <a:t>Mathematics</a:t>
            </a:r>
            <a:endParaRPr lang="en-US" sz="1800" b="1">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1600" b="1">
                <a:ea typeface="Calibri" panose="020F0502020204030204" pitchFamily="34" charset="0"/>
                <a:cs typeface="Times New Roman" panose="02020603050405020304" pitchFamily="18" charset="0"/>
              </a:rPr>
              <a:t>92% </a:t>
            </a:r>
            <a:r>
              <a:rPr lang="en-US" sz="1600">
                <a:ea typeface="Calibri" panose="020F0502020204030204" pitchFamily="34" charset="0"/>
                <a:cs typeface="Times New Roman" panose="02020603050405020304" pitchFamily="18" charset="0"/>
              </a:rPr>
              <a:t>of </a:t>
            </a:r>
            <a:r>
              <a:rPr lang="en-US" sz="1600" b="1">
                <a:ea typeface="Calibri" panose="020F0502020204030204" pitchFamily="34" charset="0"/>
                <a:cs typeface="Times New Roman" panose="02020603050405020304" pitchFamily="18" charset="0"/>
              </a:rPr>
              <a:t>Mathematics: applications and interpretation </a:t>
            </a:r>
            <a:r>
              <a:rPr lang="en-US" sz="1600">
                <a:ea typeface="Calibri" panose="020F0502020204030204" pitchFamily="34" charset="0"/>
                <a:cs typeface="Times New Roman" panose="02020603050405020304" pitchFamily="18" charset="0"/>
              </a:rPr>
              <a:t>examinations were taken at a SL</a:t>
            </a:r>
            <a:endParaRPr lang="en-US" sz="1600" b="1">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endParaRPr lang="en-US" sz="180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endParaRPr lang="en-US" sz="1800">
              <a:ea typeface="Calibri" panose="020F0502020204030204" pitchFamily="34" charset="0"/>
              <a:cs typeface="Times New Roman" panose="02020603050405020304" pitchFamily="18" charset="0"/>
            </a:endParaRPr>
          </a:p>
        </p:txBody>
      </p:sp>
      <p:sp>
        <p:nvSpPr>
          <p:cNvPr id="12" name="Content Placeholder 4">
            <a:extLst>
              <a:ext uri="{FF2B5EF4-FFF2-40B4-BE49-F238E27FC236}">
                <a16:creationId xmlns:a16="http://schemas.microsoft.com/office/drawing/2014/main" id="{D9998822-F8E8-60A2-7CCC-4C7DFA4C531E}"/>
              </a:ext>
            </a:extLst>
          </p:cNvPr>
          <p:cNvSpPr txBox="1">
            <a:spLocks/>
          </p:cNvSpPr>
          <p:nvPr/>
        </p:nvSpPr>
        <p:spPr>
          <a:xfrm>
            <a:off x="6422138" y="4794690"/>
            <a:ext cx="5160262" cy="1384026"/>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Bef>
                <a:spcPts val="0"/>
              </a:spcBef>
              <a:buFont typeface="Arial"/>
              <a:buNone/>
            </a:pPr>
            <a:r>
              <a:rPr lang="en-US" b="1">
                <a:ea typeface="Calibri" panose="020F0502020204030204" pitchFamily="34" charset="0"/>
                <a:cs typeface="Times New Roman" panose="02020603050405020304" pitchFamily="18" charset="0"/>
              </a:rPr>
              <a:t>Arts</a:t>
            </a:r>
            <a:endParaRPr lang="en-US" sz="1800" b="1">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1600" b="1">
                <a:ea typeface="Calibri" panose="020F0502020204030204" pitchFamily="34" charset="0"/>
                <a:cs typeface="Times New Roman" panose="02020603050405020304" pitchFamily="18" charset="0"/>
              </a:rPr>
              <a:t>46% </a:t>
            </a:r>
            <a:r>
              <a:rPr lang="en-US" sz="1600">
                <a:ea typeface="Calibri" panose="020F0502020204030204" pitchFamily="34" charset="0"/>
                <a:cs typeface="Times New Roman" panose="02020603050405020304" pitchFamily="18" charset="0"/>
              </a:rPr>
              <a:t>of students pursuing the DP diploma elected to take an arts course (SL or HL)</a:t>
            </a:r>
            <a:endParaRPr lang="en-US" sz="1600" b="1">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endParaRPr lang="en-US" sz="1800">
              <a:ea typeface="Calibri" panose="020F0502020204030204" pitchFamily="34" charset="0"/>
              <a:cs typeface="Times New Roman" panose="02020603050405020304" pitchFamily="18" charset="0"/>
            </a:endParaRPr>
          </a:p>
        </p:txBody>
      </p:sp>
      <p:pic>
        <p:nvPicPr>
          <p:cNvPr id="4" name="Graphic 3" descr="Badge 1 with solid fill">
            <a:extLst>
              <a:ext uri="{FF2B5EF4-FFF2-40B4-BE49-F238E27FC236}">
                <a16:creationId xmlns:a16="http://schemas.microsoft.com/office/drawing/2014/main" id="{284E0655-5CCE-562C-E486-DCD5FF07CD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0779" y="1204247"/>
            <a:ext cx="457200" cy="457200"/>
          </a:xfrm>
          <a:prstGeom prst="rect">
            <a:avLst/>
          </a:prstGeom>
        </p:spPr>
      </p:pic>
      <p:pic>
        <p:nvPicPr>
          <p:cNvPr id="13" name="Graphic 12" descr="Badge with solid fill">
            <a:extLst>
              <a:ext uri="{FF2B5EF4-FFF2-40B4-BE49-F238E27FC236}">
                <a16:creationId xmlns:a16="http://schemas.microsoft.com/office/drawing/2014/main" id="{7BED574F-C7A0-CF71-ED2D-E8BB027CC3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192" y="2887829"/>
            <a:ext cx="457200" cy="457200"/>
          </a:xfrm>
          <a:prstGeom prst="rect">
            <a:avLst/>
          </a:prstGeom>
        </p:spPr>
      </p:pic>
      <p:pic>
        <p:nvPicPr>
          <p:cNvPr id="16" name="Graphic 15" descr="Badge 3 with solid fill">
            <a:extLst>
              <a:ext uri="{FF2B5EF4-FFF2-40B4-BE49-F238E27FC236}">
                <a16:creationId xmlns:a16="http://schemas.microsoft.com/office/drawing/2014/main" id="{D1E310AF-119B-9B22-AA89-D2B7469B12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3192" y="4739353"/>
            <a:ext cx="457200" cy="457200"/>
          </a:xfrm>
          <a:prstGeom prst="rect">
            <a:avLst/>
          </a:prstGeom>
        </p:spPr>
      </p:pic>
      <p:pic>
        <p:nvPicPr>
          <p:cNvPr id="18" name="Graphic 17" descr="Badge 4 with solid fill">
            <a:extLst>
              <a:ext uri="{FF2B5EF4-FFF2-40B4-BE49-F238E27FC236}">
                <a16:creationId xmlns:a16="http://schemas.microsoft.com/office/drawing/2014/main" id="{39A26921-2476-007E-5B37-4E8D3A9780D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08407" y="1214694"/>
            <a:ext cx="457200" cy="457200"/>
          </a:xfrm>
          <a:prstGeom prst="rect">
            <a:avLst/>
          </a:prstGeom>
        </p:spPr>
      </p:pic>
      <p:pic>
        <p:nvPicPr>
          <p:cNvPr id="20" name="Graphic 19" descr="Badge 5 with solid fill">
            <a:extLst>
              <a:ext uri="{FF2B5EF4-FFF2-40B4-BE49-F238E27FC236}">
                <a16:creationId xmlns:a16="http://schemas.microsoft.com/office/drawing/2014/main" id="{34085189-BBE5-0B53-008F-7F85D529E8C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06932" y="2887016"/>
            <a:ext cx="457200" cy="457200"/>
          </a:xfrm>
          <a:prstGeom prst="rect">
            <a:avLst/>
          </a:prstGeom>
        </p:spPr>
      </p:pic>
      <p:pic>
        <p:nvPicPr>
          <p:cNvPr id="22" name="Graphic 21" descr="Badge 6 with solid fill">
            <a:extLst>
              <a:ext uri="{FF2B5EF4-FFF2-40B4-BE49-F238E27FC236}">
                <a16:creationId xmlns:a16="http://schemas.microsoft.com/office/drawing/2014/main" id="{B97B8360-1A0A-4880-2899-8717AD414E1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06932" y="4732426"/>
            <a:ext cx="457200" cy="457200"/>
          </a:xfrm>
          <a:prstGeom prst="rect">
            <a:avLst/>
          </a:prstGeom>
        </p:spPr>
      </p:pic>
    </p:spTree>
    <p:extLst>
      <p:ext uri="{BB962C8B-B14F-4D97-AF65-F5344CB8AC3E}">
        <p14:creationId xmlns:p14="http://schemas.microsoft.com/office/powerpoint/2010/main" val="289317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p:txBody>
          <a:bodyPr>
            <a:normAutofit/>
          </a:bodyPr>
          <a:lstStyle/>
          <a:p>
            <a:r>
              <a:rPr lang="en-US"/>
              <a:t>Overview of IB transcript sends</a:t>
            </a:r>
            <a:endParaRPr lang="en-NL"/>
          </a:p>
        </p:txBody>
      </p:sp>
      <p:sp>
        <p:nvSpPr>
          <p:cNvPr id="3" name="Content Placeholder 2">
            <a:extLst>
              <a:ext uri="{FF2B5EF4-FFF2-40B4-BE49-F238E27FC236}">
                <a16:creationId xmlns:a16="http://schemas.microsoft.com/office/drawing/2014/main" id="{09E9BC02-1F38-A84A-B9A9-3D1C355C7B94}"/>
              </a:ext>
            </a:extLst>
          </p:cNvPr>
          <p:cNvSpPr>
            <a:spLocks noGrp="1"/>
          </p:cNvSpPr>
          <p:nvPr>
            <p:ph idx="1"/>
          </p:nvPr>
        </p:nvSpPr>
        <p:spPr/>
        <p:txBody>
          <a:bodyPr/>
          <a:lstStyle/>
          <a:p>
            <a:pPr marL="0" indent="0">
              <a:buNone/>
            </a:pPr>
            <a:r>
              <a:rPr lang="en-US"/>
              <a:t>Based on data from the 2023 US high-school graduating class:</a:t>
            </a:r>
          </a:p>
          <a:p>
            <a:r>
              <a:rPr lang="en-US"/>
              <a:t>46,673 students sent IB examination scores to 2,117 institutions, which included 55,921 transcripts containing 261,005 examination scores.</a:t>
            </a:r>
          </a:p>
          <a:p>
            <a:endParaRPr lang="en-US"/>
          </a:p>
          <a:p>
            <a:endParaRPr lang="en-NL"/>
          </a:p>
        </p:txBody>
      </p:sp>
      <p:pic>
        <p:nvPicPr>
          <p:cNvPr id="6" name="Picture 5">
            <a:extLst>
              <a:ext uri="{FF2B5EF4-FFF2-40B4-BE49-F238E27FC236}">
                <a16:creationId xmlns:a16="http://schemas.microsoft.com/office/drawing/2014/main" id="{1A8A3BA9-0E8D-F490-8FDC-61C580D86A2B}"/>
              </a:ext>
            </a:extLst>
          </p:cNvPr>
          <p:cNvPicPr>
            <a:picLocks noChangeAspect="1"/>
          </p:cNvPicPr>
          <p:nvPr/>
        </p:nvPicPr>
        <p:blipFill>
          <a:blip r:embed="rId3"/>
          <a:stretch>
            <a:fillRect/>
          </a:stretch>
        </p:blipFill>
        <p:spPr>
          <a:xfrm>
            <a:off x="596348" y="3543780"/>
            <a:ext cx="10453603" cy="3314220"/>
          </a:xfrm>
          <a:prstGeom prst="rect">
            <a:avLst/>
          </a:prstGeom>
        </p:spPr>
      </p:pic>
    </p:spTree>
    <p:extLst>
      <p:ext uri="{BB962C8B-B14F-4D97-AF65-F5344CB8AC3E}">
        <p14:creationId xmlns:p14="http://schemas.microsoft.com/office/powerpoint/2010/main" val="2905496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p:txBody>
          <a:bodyPr>
            <a:normAutofit/>
          </a:bodyPr>
          <a:lstStyle/>
          <a:p>
            <a:r>
              <a:rPr lang="en-US"/>
              <a:t>Florida Universities Receive the Most Score Sends</a:t>
            </a:r>
            <a:endParaRPr lang="en-NL"/>
          </a:p>
        </p:txBody>
      </p:sp>
      <p:sp>
        <p:nvSpPr>
          <p:cNvPr id="3" name="Content Placeholder 2">
            <a:extLst>
              <a:ext uri="{FF2B5EF4-FFF2-40B4-BE49-F238E27FC236}">
                <a16:creationId xmlns:a16="http://schemas.microsoft.com/office/drawing/2014/main" id="{09E9BC02-1F38-A84A-B9A9-3D1C355C7B94}"/>
              </a:ext>
            </a:extLst>
          </p:cNvPr>
          <p:cNvSpPr>
            <a:spLocks noGrp="1"/>
          </p:cNvSpPr>
          <p:nvPr>
            <p:ph idx="1"/>
          </p:nvPr>
        </p:nvSpPr>
        <p:spPr/>
        <p:txBody>
          <a:bodyPr/>
          <a:lstStyle/>
          <a:p>
            <a:pPr marL="0" indent="0">
              <a:buNone/>
            </a:pPr>
            <a:r>
              <a:rPr lang="en-US"/>
              <a:t>The University of Florida received the most IB examination scores (8,764). The four most popular institutions are in Florida: </a:t>
            </a:r>
          </a:p>
          <a:p>
            <a:pPr marL="0" indent="0">
              <a:buNone/>
            </a:pPr>
            <a:endParaRPr lang="en-US"/>
          </a:p>
          <a:p>
            <a:pPr marL="2857500" lvl="2" indent="-457200">
              <a:buSzPct val="100000"/>
              <a:buFont typeface="+mj-lt"/>
              <a:buAutoNum type="arabicPeriod"/>
            </a:pPr>
            <a:r>
              <a:rPr lang="en-US" sz="2400"/>
              <a:t>University of Florida </a:t>
            </a:r>
          </a:p>
          <a:p>
            <a:pPr marL="2857500" lvl="2" indent="-457200">
              <a:buSzPct val="100000"/>
              <a:buFont typeface="+mj-lt"/>
              <a:buAutoNum type="arabicPeriod"/>
            </a:pPr>
            <a:r>
              <a:rPr lang="en-US" sz="2400"/>
              <a:t>University of Central Florida </a:t>
            </a:r>
          </a:p>
          <a:p>
            <a:pPr marL="2857500" lvl="2" indent="-457200">
              <a:buSzPct val="100000"/>
              <a:buFont typeface="+mj-lt"/>
              <a:buAutoNum type="arabicPeriod"/>
            </a:pPr>
            <a:r>
              <a:rPr lang="en-US" sz="2400"/>
              <a:t>University of South Florida </a:t>
            </a:r>
          </a:p>
          <a:p>
            <a:pPr marL="2857500" lvl="2" indent="-457200">
              <a:buSzPct val="100000"/>
              <a:buFont typeface="+mj-lt"/>
              <a:buAutoNum type="arabicPeriod"/>
            </a:pPr>
            <a:r>
              <a:rPr lang="en-US" sz="2400"/>
              <a:t>Florida State University</a:t>
            </a:r>
            <a:endParaRPr lang="en-NL" sz="2400"/>
          </a:p>
          <a:p>
            <a:pPr marL="0" indent="0">
              <a:buNone/>
            </a:pPr>
            <a:endParaRPr lang="en-US"/>
          </a:p>
          <a:p>
            <a:pPr marL="0" indent="0">
              <a:buNone/>
            </a:pPr>
            <a:r>
              <a:rPr lang="en-US"/>
              <a:t>Due largely to the Florida Bright Futures Scholarship program that provides full funding for a degree at any of the State University System of Florida universities for Florida students who are awarded the IB diploma.  </a:t>
            </a:r>
          </a:p>
        </p:txBody>
      </p:sp>
    </p:spTree>
    <p:extLst>
      <p:ext uri="{BB962C8B-B14F-4D97-AF65-F5344CB8AC3E}">
        <p14:creationId xmlns:p14="http://schemas.microsoft.com/office/powerpoint/2010/main" val="2864603028"/>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p:txBody>
          <a:bodyPr>
            <a:normAutofit fontScale="90000"/>
          </a:bodyPr>
          <a:lstStyle/>
          <a:p>
            <a:r>
              <a:rPr lang="en-US"/>
              <a:t>Eight additional states are represented in the Top 15 college score destinations</a:t>
            </a:r>
            <a:endParaRPr lang="en-NL"/>
          </a:p>
        </p:txBody>
      </p:sp>
      <p:sp>
        <p:nvSpPr>
          <p:cNvPr id="3" name="Content Placeholder 2">
            <a:extLst>
              <a:ext uri="{FF2B5EF4-FFF2-40B4-BE49-F238E27FC236}">
                <a16:creationId xmlns:a16="http://schemas.microsoft.com/office/drawing/2014/main" id="{09E9BC02-1F38-A84A-B9A9-3D1C355C7B94}"/>
              </a:ext>
            </a:extLst>
          </p:cNvPr>
          <p:cNvSpPr>
            <a:spLocks noGrp="1"/>
          </p:cNvSpPr>
          <p:nvPr>
            <p:ph idx="1"/>
          </p:nvPr>
        </p:nvSpPr>
        <p:spPr/>
        <p:txBody>
          <a:bodyPr>
            <a:normAutofit lnSpcReduction="10000"/>
          </a:bodyPr>
          <a:lstStyle/>
          <a:p>
            <a:pPr marL="0" indent="0">
              <a:buNone/>
            </a:pPr>
            <a:r>
              <a:rPr lang="en-US"/>
              <a:t>Rounding out the top 15 colleges and universities where IB examination scores are sent from the US 2023 high-school graduating class:</a:t>
            </a:r>
          </a:p>
          <a:p>
            <a:pPr marL="0" indent="0">
              <a:buNone/>
            </a:pPr>
            <a:endParaRPr lang="en-US" sz="1800" b="0" i="0" u="none" strike="noStrike" baseline="0">
              <a:solidFill>
                <a:srgbClr val="56585A"/>
              </a:solidFill>
              <a:latin typeface="Myriad Pro" panose="020B0503030403020204"/>
            </a:endParaRPr>
          </a:p>
          <a:p>
            <a:pPr marL="914400" indent="-457200">
              <a:buSzPct val="100000"/>
              <a:buFont typeface="+mj-lt"/>
              <a:buAutoNum type="arabicPeriod" startAt="5"/>
            </a:pPr>
            <a:r>
              <a:rPr lang="en-US"/>
              <a:t>University of Michigan, Ann Arbor	</a:t>
            </a:r>
          </a:p>
          <a:p>
            <a:pPr marL="914400" indent="-457200">
              <a:buSzPct val="100000"/>
              <a:buFont typeface="+mj-lt"/>
              <a:buAutoNum type="arabicPeriod" startAt="5"/>
            </a:pPr>
            <a:r>
              <a:rPr lang="en-US"/>
              <a:t>University of Texas at Austin	</a:t>
            </a:r>
          </a:p>
          <a:p>
            <a:pPr marL="914400" indent="-457200">
              <a:buSzPct val="100000"/>
              <a:buFont typeface="+mj-lt"/>
              <a:buAutoNum type="arabicPeriod" startAt="5"/>
            </a:pPr>
            <a:r>
              <a:rPr lang="en-US"/>
              <a:t>University of Georgia	</a:t>
            </a:r>
          </a:p>
          <a:p>
            <a:pPr marL="914400" indent="-457200">
              <a:buSzPct val="100000"/>
              <a:buFont typeface="+mj-lt"/>
              <a:buAutoNum type="arabicPeriod" startAt="5"/>
            </a:pPr>
            <a:r>
              <a:rPr lang="en-US"/>
              <a:t>University of Washington, Seattle	</a:t>
            </a:r>
          </a:p>
          <a:p>
            <a:pPr marL="914400" indent="-457200">
              <a:buSzPct val="100000"/>
              <a:buFont typeface="+mj-lt"/>
              <a:buAutoNum type="arabicPeriod" startAt="5"/>
            </a:pPr>
            <a:r>
              <a:rPr lang="en-US"/>
              <a:t>University of Virginia	</a:t>
            </a:r>
          </a:p>
          <a:p>
            <a:pPr marL="914400" indent="-457200">
              <a:buSzPct val="100000"/>
              <a:buFont typeface="+mj-lt"/>
              <a:buAutoNum type="arabicPeriod" startAt="5"/>
            </a:pPr>
            <a:r>
              <a:rPr lang="en-US"/>
              <a:t>University of Colorado, Boulder	</a:t>
            </a:r>
          </a:p>
          <a:p>
            <a:pPr marL="914400" indent="-457200">
              <a:buSzPct val="100000"/>
              <a:buFont typeface="+mj-lt"/>
              <a:buAutoNum type="arabicPeriod" startAt="5"/>
            </a:pPr>
            <a:r>
              <a:rPr lang="en-US"/>
              <a:t>University of California, San Diego	</a:t>
            </a:r>
          </a:p>
          <a:p>
            <a:pPr marL="914400" indent="-457200" algn="l">
              <a:buSzPct val="100000"/>
              <a:buFont typeface="+mj-lt"/>
              <a:buAutoNum type="arabicPeriod" startAt="5"/>
            </a:pPr>
            <a:r>
              <a:rPr lang="en-US"/>
              <a:t>University of California, Los Angeles</a:t>
            </a:r>
          </a:p>
          <a:p>
            <a:pPr marL="914400" indent="-457200">
              <a:buSzPct val="100000"/>
              <a:buFont typeface="+mj-lt"/>
              <a:buAutoNum type="arabicPeriod" startAt="5"/>
            </a:pPr>
            <a:r>
              <a:rPr lang="en-US"/>
              <a:t>University of North Carolina at Chapel Hill	</a:t>
            </a:r>
          </a:p>
          <a:p>
            <a:pPr marL="914400" indent="-457200">
              <a:buSzPct val="100000"/>
              <a:buFont typeface="+mj-lt"/>
              <a:buAutoNum type="arabicPeriod" startAt="5"/>
            </a:pPr>
            <a:r>
              <a:rPr lang="en-US"/>
              <a:t>Texas A&amp;M University, College Station</a:t>
            </a:r>
          </a:p>
          <a:p>
            <a:pPr marL="914400" indent="-457200">
              <a:buSzPct val="100000"/>
              <a:buFont typeface="+mj-lt"/>
              <a:buAutoNum type="arabicPeriod" startAt="5"/>
            </a:pPr>
            <a:r>
              <a:rPr lang="en-US" sz="2100"/>
              <a:t>Georgia Institute of Technology	</a:t>
            </a:r>
          </a:p>
          <a:p>
            <a:pPr marL="0" indent="0">
              <a:buSzPct val="100000"/>
              <a:buNone/>
            </a:pPr>
            <a:r>
              <a:rPr lang="en-US"/>
              <a:t>	</a:t>
            </a:r>
          </a:p>
          <a:p>
            <a:pPr marL="0" indent="0">
              <a:buNone/>
            </a:pPr>
            <a:r>
              <a:rPr lang="en-US"/>
              <a:t>	</a:t>
            </a:r>
          </a:p>
          <a:p>
            <a:pPr marL="0" indent="0" algn="l">
              <a:buNone/>
            </a:pPr>
            <a:endParaRPr lang="en-US" sz="1800" b="0" i="0" u="none" strike="noStrike" baseline="0">
              <a:solidFill>
                <a:srgbClr val="56585A"/>
              </a:solidFill>
              <a:latin typeface="Myriad Pro" panose="020B0503030403020204"/>
            </a:endParaRPr>
          </a:p>
          <a:p>
            <a:pPr marL="0" indent="0">
              <a:buNone/>
            </a:pPr>
            <a:endParaRPr lang="en-US"/>
          </a:p>
          <a:p>
            <a:pPr marL="0" indent="0">
              <a:buNone/>
            </a:pPr>
            <a:endParaRPr lang="en-US"/>
          </a:p>
        </p:txBody>
      </p:sp>
    </p:spTree>
    <p:extLst>
      <p:ext uri="{BB962C8B-B14F-4D97-AF65-F5344CB8AC3E}">
        <p14:creationId xmlns:p14="http://schemas.microsoft.com/office/powerpoint/2010/main" val="2358299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A744-D09C-FE3E-6C28-665C4C8F6CA2}"/>
              </a:ext>
            </a:extLst>
          </p:cNvPr>
          <p:cNvSpPr>
            <a:spLocks noGrp="1"/>
          </p:cNvSpPr>
          <p:nvPr>
            <p:ph type="title"/>
          </p:nvPr>
        </p:nvSpPr>
        <p:spPr>
          <a:xfrm>
            <a:off x="675341" y="2667000"/>
            <a:ext cx="10907059" cy="762000"/>
          </a:xfrm>
        </p:spPr>
        <p:txBody>
          <a:bodyPr/>
          <a:lstStyle/>
          <a:p>
            <a:pPr algn="ctr"/>
            <a:r>
              <a:rPr lang="en-US">
                <a:solidFill>
                  <a:schemeClr val="tx1"/>
                </a:solidFill>
              </a:rPr>
              <a:t>New Higher Education Outcomes Results</a:t>
            </a:r>
          </a:p>
        </p:txBody>
      </p:sp>
    </p:spTree>
    <p:extLst>
      <p:ext uri="{BB962C8B-B14F-4D97-AF65-F5344CB8AC3E}">
        <p14:creationId xmlns:p14="http://schemas.microsoft.com/office/powerpoint/2010/main" val="3222917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B94203-DC24-2852-60D0-1A1681304DDC}"/>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289E0-CB66-1187-1F81-E621318BD0F5}"/>
              </a:ext>
            </a:extLst>
          </p:cNvPr>
          <p:cNvSpPr>
            <a:spLocks noGrp="1"/>
          </p:cNvSpPr>
          <p:nvPr>
            <p:ph type="title"/>
          </p:nvPr>
        </p:nvSpPr>
        <p:spPr>
          <a:xfrm>
            <a:off x="838200" y="557190"/>
            <a:ext cx="10515600" cy="1172756"/>
          </a:xfrm>
        </p:spPr>
        <p:txBody>
          <a:bodyPr vert="horz" lIns="91440" tIns="45720" rIns="91440" bIns="45720" rtlCol="0" anchor="ctr">
            <a:normAutofit/>
          </a:bodyPr>
          <a:lstStyle/>
          <a:p>
            <a:pPr algn="ctr"/>
            <a:r>
              <a:rPr lang="en-US" sz="5200" kern="1200">
                <a:solidFill>
                  <a:schemeClr val="tx1"/>
                </a:solidFill>
                <a:latin typeface="+mj-lt"/>
                <a:ea typeface="+mj-ea"/>
                <a:cs typeface="+mj-cs"/>
              </a:rPr>
              <a:t>Prior </a:t>
            </a:r>
            <a:r>
              <a:rPr lang="en-US" sz="5200">
                <a:solidFill>
                  <a:schemeClr val="tx1"/>
                </a:solidFill>
                <a:latin typeface="+mj-lt"/>
              </a:rPr>
              <a:t>DP </a:t>
            </a:r>
            <a:r>
              <a:rPr lang="en-US" sz="5200" kern="1200">
                <a:solidFill>
                  <a:schemeClr val="tx1"/>
                </a:solidFill>
                <a:latin typeface="+mj-lt"/>
                <a:ea typeface="+mj-ea"/>
                <a:cs typeface="+mj-cs"/>
              </a:rPr>
              <a:t>Higher Education Outcomes</a:t>
            </a:r>
          </a:p>
        </p:txBody>
      </p:sp>
      <p:pic>
        <p:nvPicPr>
          <p:cNvPr id="7" name="Picture 6" descr="A map of canada with red and white flag&#10;&#10;Description automatically generated">
            <a:extLst>
              <a:ext uri="{FF2B5EF4-FFF2-40B4-BE49-F238E27FC236}">
                <a16:creationId xmlns:a16="http://schemas.microsoft.com/office/drawing/2014/main" id="{1F62F560-7D48-BC7E-9F1C-5EF3C62DAA9F}"/>
              </a:ext>
            </a:extLst>
          </p:cNvPr>
          <p:cNvPicPr>
            <a:picLocks noChangeAspect="1"/>
          </p:cNvPicPr>
          <p:nvPr/>
        </p:nvPicPr>
        <p:blipFill rotWithShape="1">
          <a:blip r:embed="rId3"/>
          <a:srcRect l="10905" r="3039" b="1"/>
          <a:stretch/>
        </p:blipFill>
        <p:spPr>
          <a:xfrm>
            <a:off x="182787" y="2558694"/>
            <a:ext cx="2827865" cy="3731891"/>
          </a:xfrm>
          <a:prstGeom prst="rect">
            <a:avLst/>
          </a:prstGeom>
        </p:spPr>
      </p:pic>
      <p:pic>
        <p:nvPicPr>
          <p:cNvPr id="11" name="Picture 10" descr="A map of australia with a flag&#10;&#10;Description automatically generated">
            <a:extLst>
              <a:ext uri="{FF2B5EF4-FFF2-40B4-BE49-F238E27FC236}">
                <a16:creationId xmlns:a16="http://schemas.microsoft.com/office/drawing/2014/main" id="{5DBA984B-C6A7-4DBC-885B-B33A313EC71F}"/>
              </a:ext>
            </a:extLst>
          </p:cNvPr>
          <p:cNvPicPr>
            <a:picLocks noChangeAspect="1"/>
          </p:cNvPicPr>
          <p:nvPr/>
        </p:nvPicPr>
        <p:blipFill rotWithShape="1">
          <a:blip r:embed="rId4"/>
          <a:srcRect r="30589" b="3"/>
          <a:stretch/>
        </p:blipFill>
        <p:spPr>
          <a:xfrm>
            <a:off x="6178733" y="2558694"/>
            <a:ext cx="2827865" cy="3731891"/>
          </a:xfrm>
          <a:prstGeom prst="rect">
            <a:avLst/>
          </a:prstGeom>
        </p:spPr>
      </p:pic>
      <p:pic>
        <p:nvPicPr>
          <p:cNvPr id="9" name="Picture 8" descr="A map of the united states&#10;&#10;Description automatically generated">
            <a:extLst>
              <a:ext uri="{FF2B5EF4-FFF2-40B4-BE49-F238E27FC236}">
                <a16:creationId xmlns:a16="http://schemas.microsoft.com/office/drawing/2014/main" id="{9A88F65D-A850-1E97-1B26-AD570D631F68}"/>
              </a:ext>
            </a:extLst>
          </p:cNvPr>
          <p:cNvPicPr>
            <a:picLocks noChangeAspect="1"/>
          </p:cNvPicPr>
          <p:nvPr/>
        </p:nvPicPr>
        <p:blipFill rotWithShape="1">
          <a:blip r:embed="rId5"/>
          <a:srcRect l="22081" r="28218" b="2"/>
          <a:stretch/>
        </p:blipFill>
        <p:spPr>
          <a:xfrm>
            <a:off x="9176706" y="2558694"/>
            <a:ext cx="2827865" cy="3731891"/>
          </a:xfrm>
          <a:prstGeom prst="rect">
            <a:avLst/>
          </a:prstGeom>
        </p:spPr>
      </p:pic>
      <p:pic>
        <p:nvPicPr>
          <p:cNvPr id="5" name="Picture 4">
            <a:extLst>
              <a:ext uri="{FF2B5EF4-FFF2-40B4-BE49-F238E27FC236}">
                <a16:creationId xmlns:a16="http://schemas.microsoft.com/office/drawing/2014/main" id="{3AA3863E-8627-597E-3BF6-8FD73C93E41E}"/>
              </a:ext>
            </a:extLst>
          </p:cNvPr>
          <p:cNvPicPr>
            <a:picLocks noChangeAspect="1"/>
          </p:cNvPicPr>
          <p:nvPr/>
        </p:nvPicPr>
        <p:blipFill>
          <a:blip r:embed="rId6"/>
          <a:stretch>
            <a:fillRect/>
          </a:stretch>
        </p:blipFill>
        <p:spPr>
          <a:xfrm>
            <a:off x="3180759" y="2558693"/>
            <a:ext cx="2813594" cy="3673201"/>
          </a:xfrm>
          <a:prstGeom prst="rect">
            <a:avLst/>
          </a:prstGeom>
        </p:spPr>
      </p:pic>
    </p:spTree>
    <p:extLst>
      <p:ext uri="{BB962C8B-B14F-4D97-AF65-F5344CB8AC3E}">
        <p14:creationId xmlns:p14="http://schemas.microsoft.com/office/powerpoint/2010/main" val="295813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p:txBody>
          <a:bodyPr/>
          <a:lstStyle/>
          <a:p>
            <a:pPr algn="ctr"/>
            <a:r>
              <a:rPr lang="en-US"/>
              <a:t>Overview of Session</a:t>
            </a:r>
            <a:endParaRPr lang="en-NL"/>
          </a:p>
        </p:txBody>
      </p:sp>
      <p:sp>
        <p:nvSpPr>
          <p:cNvPr id="3" name="Content Placeholder 2">
            <a:extLst>
              <a:ext uri="{FF2B5EF4-FFF2-40B4-BE49-F238E27FC236}">
                <a16:creationId xmlns:a16="http://schemas.microsoft.com/office/drawing/2014/main" id="{09E9BC02-1F38-A84A-B9A9-3D1C355C7B94}"/>
              </a:ext>
            </a:extLst>
          </p:cNvPr>
          <p:cNvSpPr>
            <a:spLocks noGrp="1"/>
          </p:cNvSpPr>
          <p:nvPr>
            <p:ph idx="1"/>
          </p:nvPr>
        </p:nvSpPr>
        <p:spPr>
          <a:xfrm>
            <a:off x="675341" y="1627356"/>
            <a:ext cx="11337589" cy="4654379"/>
          </a:xfrm>
        </p:spPr>
        <p:txBody>
          <a:bodyPr>
            <a:normAutofit/>
          </a:bodyPr>
          <a:lstStyle/>
          <a:p>
            <a:pPr marL="514350" indent="-514350">
              <a:lnSpc>
                <a:spcPct val="150000"/>
              </a:lnSpc>
            </a:pPr>
            <a:r>
              <a:rPr lang="en-US" sz="3600" dirty="0"/>
              <a:t>Value of an IB Education</a:t>
            </a:r>
          </a:p>
          <a:p>
            <a:pPr marL="514350" indent="-514350">
              <a:lnSpc>
                <a:spcPct val="150000"/>
              </a:lnSpc>
            </a:pPr>
            <a:r>
              <a:rPr lang="en-US" sz="3600" dirty="0"/>
              <a:t>Growth &amp; Access Data </a:t>
            </a:r>
          </a:p>
          <a:p>
            <a:pPr marL="514350" indent="-514350">
              <a:lnSpc>
                <a:spcPct val="150000"/>
              </a:lnSpc>
            </a:pPr>
            <a:r>
              <a:rPr lang="en-US" sz="3600" dirty="0"/>
              <a:t>New Higher Education Outcomes Results </a:t>
            </a:r>
          </a:p>
          <a:p>
            <a:pPr marL="514350" indent="-514350">
              <a:lnSpc>
                <a:spcPct val="150000"/>
              </a:lnSpc>
            </a:pPr>
            <a:r>
              <a:rPr lang="en-US" sz="3600" dirty="0"/>
              <a:t>Discussion and Q&amp;A </a:t>
            </a:r>
          </a:p>
          <a:p>
            <a:pPr marL="514350" indent="-514350"/>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B94203-DC24-2852-60D0-1A1681304DD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DE730DE-C1CB-FC32-8D0D-54BA1B5D4D14}"/>
              </a:ext>
            </a:extLst>
          </p:cNvPr>
          <p:cNvSpPr txBox="1">
            <a:spLocks/>
          </p:cNvSpPr>
          <p:nvPr/>
        </p:nvSpPr>
        <p:spPr>
          <a:xfrm>
            <a:off x="660042" y="2945176"/>
            <a:ext cx="2878688" cy="2757975"/>
          </a:xfrm>
          <a:prstGeom prst="rect">
            <a:avLst/>
          </a:prstGeom>
        </p:spPr>
        <p:txBody>
          <a:bodyPr vert="horz" lIns="91440" tIns="45720" rIns="91440" bIns="45720" rtlCol="0" anchor="t" anchorCtr="0">
            <a:normAutofit/>
          </a:bodyPr>
          <a:lstStyle>
            <a:lvl1pPr algn="l" defTabSz="457200" rtl="0" eaLnBrk="1" latinLnBrk="0" hangingPunct="1">
              <a:lnSpc>
                <a:spcPct val="90000"/>
              </a:lnSpc>
              <a:spcBef>
                <a:spcPct val="0"/>
              </a:spcBef>
              <a:buNone/>
              <a:defRPr sz="3600" b="1" kern="1200">
                <a:solidFill>
                  <a:srgbClr val="1AB7EA"/>
                </a:solidFill>
                <a:latin typeface="Myriad Pro"/>
                <a:ea typeface="+mj-ea"/>
                <a:cs typeface="Myriad Pro"/>
              </a:defRPr>
            </a:lvl1pPr>
          </a:lstStyle>
          <a:p>
            <a:pPr marL="0" marR="0" lvl="0" indent="0" defTabSz="914400" fontAlgn="auto">
              <a:spcAft>
                <a:spcPts val="600"/>
              </a:spcAft>
              <a:buClrTx/>
              <a:buSzTx/>
              <a:tabLst/>
              <a:defRPr/>
            </a:pPr>
            <a:r>
              <a:rPr kumimoji="0" lang="en-US" sz="4000" b="1" i="0" u="none" strike="noStrike" cap="none" spc="0" normalizeH="0" baseline="0" noProof="0">
                <a:ln>
                  <a:noFill/>
                </a:ln>
                <a:solidFill>
                  <a:srgbClr val="FFFFFF"/>
                </a:solidFill>
                <a:effectLst/>
                <a:uLnTx/>
                <a:uFillTx/>
                <a:latin typeface="+mj-lt"/>
                <a:cs typeface="+mj-cs"/>
              </a:rPr>
              <a:t>Two New US Studies</a:t>
            </a:r>
          </a:p>
        </p:txBody>
      </p:sp>
      <p:pic>
        <p:nvPicPr>
          <p:cNvPr id="7" name="Picture 6">
            <a:extLst>
              <a:ext uri="{FF2B5EF4-FFF2-40B4-BE49-F238E27FC236}">
                <a16:creationId xmlns:a16="http://schemas.microsoft.com/office/drawing/2014/main" id="{3AD746ED-AB13-A0C5-1CE5-17B8EC394C2D}"/>
              </a:ext>
            </a:extLst>
          </p:cNvPr>
          <p:cNvPicPr>
            <a:picLocks noChangeAspect="1"/>
          </p:cNvPicPr>
          <p:nvPr/>
        </p:nvPicPr>
        <p:blipFill>
          <a:blip r:embed="rId3"/>
          <a:stretch>
            <a:fillRect/>
          </a:stretch>
        </p:blipFill>
        <p:spPr>
          <a:xfrm>
            <a:off x="4775217" y="1385096"/>
            <a:ext cx="3147413" cy="4087549"/>
          </a:xfrm>
          <a:prstGeom prst="rect">
            <a:avLst/>
          </a:prstGeom>
          <a:ln>
            <a:solidFill>
              <a:schemeClr val="tx1"/>
            </a:solidFill>
          </a:ln>
        </p:spPr>
      </p:pic>
      <p:pic>
        <p:nvPicPr>
          <p:cNvPr id="9" name="Picture 8">
            <a:extLst>
              <a:ext uri="{FF2B5EF4-FFF2-40B4-BE49-F238E27FC236}">
                <a16:creationId xmlns:a16="http://schemas.microsoft.com/office/drawing/2014/main" id="{D022BC6D-04AD-C8A6-572D-2ED0C56531FA}"/>
              </a:ext>
            </a:extLst>
          </p:cNvPr>
          <p:cNvPicPr>
            <a:picLocks noChangeAspect="1"/>
          </p:cNvPicPr>
          <p:nvPr/>
        </p:nvPicPr>
        <p:blipFill>
          <a:blip r:embed="rId4"/>
          <a:stretch>
            <a:fillRect/>
          </a:stretch>
        </p:blipFill>
        <p:spPr>
          <a:xfrm>
            <a:off x="8266413" y="1416445"/>
            <a:ext cx="3141973" cy="4107154"/>
          </a:xfrm>
          <a:prstGeom prst="rect">
            <a:avLst/>
          </a:prstGeom>
          <a:ln>
            <a:solidFill>
              <a:schemeClr val="tx1"/>
            </a:solidFill>
          </a:ln>
        </p:spPr>
      </p:pic>
      <p:sp>
        <p:nvSpPr>
          <p:cNvPr id="21" name="Title 1">
            <a:extLst>
              <a:ext uri="{FF2B5EF4-FFF2-40B4-BE49-F238E27FC236}">
                <a16:creationId xmlns:a16="http://schemas.microsoft.com/office/drawing/2014/main" id="{295DC989-442F-3110-B3E9-9C6A9BBBA8F4}"/>
              </a:ext>
            </a:extLst>
          </p:cNvPr>
          <p:cNvSpPr>
            <a:spLocks noGrp="1"/>
          </p:cNvSpPr>
          <p:nvPr>
            <p:ph type="title"/>
          </p:nvPr>
        </p:nvSpPr>
        <p:spPr>
          <a:xfrm>
            <a:off x="4775217" y="208128"/>
            <a:ext cx="6633169" cy="968841"/>
          </a:xfrm>
        </p:spPr>
        <p:txBody>
          <a:bodyPr>
            <a:normAutofit/>
          </a:bodyPr>
          <a:lstStyle/>
          <a:p>
            <a:pPr algn="ctr"/>
            <a:r>
              <a:rPr lang="en-US" sz="2400"/>
              <a:t>Tracked all DP and CP students who graduated in 2016</a:t>
            </a:r>
            <a:endParaRPr lang="en-NL" sz="2400"/>
          </a:p>
        </p:txBody>
      </p:sp>
      <p:sp>
        <p:nvSpPr>
          <p:cNvPr id="3" name="TextBox 2">
            <a:extLst>
              <a:ext uri="{FF2B5EF4-FFF2-40B4-BE49-F238E27FC236}">
                <a16:creationId xmlns:a16="http://schemas.microsoft.com/office/drawing/2014/main" id="{B47773F0-218B-C686-B211-12CAFAA831ED}"/>
              </a:ext>
            </a:extLst>
          </p:cNvPr>
          <p:cNvSpPr txBox="1"/>
          <p:nvPr/>
        </p:nvSpPr>
        <p:spPr>
          <a:xfrm>
            <a:off x="4963885" y="5703151"/>
            <a:ext cx="6096000" cy="369332"/>
          </a:xfrm>
          <a:prstGeom prst="rect">
            <a:avLst/>
          </a:prstGeom>
          <a:noFill/>
        </p:spPr>
        <p:txBody>
          <a:bodyPr wrap="square">
            <a:spAutoFit/>
          </a:bodyPr>
          <a:lstStyle/>
          <a:p>
            <a:r>
              <a:rPr lang="en-US" b="0" i="0">
                <a:solidFill>
                  <a:schemeClr val="accent1"/>
                </a:solidFill>
                <a:effectLst/>
                <a:highlight>
                  <a:srgbClr val="FFFFFF"/>
                </a:highlight>
                <a:latin typeface="Myriad Pro" panose="020B0503030403020204"/>
              </a:rPr>
              <a:t>n = 51,609 						n = 706</a:t>
            </a:r>
            <a:endParaRPr lang="en-US">
              <a:solidFill>
                <a:schemeClr val="accent1"/>
              </a:solidFill>
            </a:endParaRPr>
          </a:p>
        </p:txBody>
      </p:sp>
    </p:spTree>
    <p:extLst>
      <p:ext uri="{BB962C8B-B14F-4D97-AF65-F5344CB8AC3E}">
        <p14:creationId xmlns:p14="http://schemas.microsoft.com/office/powerpoint/2010/main" val="4005470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B94203-DC24-2852-60D0-1A1681304DD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289E0-CB66-1187-1F81-E621318BD0F5}"/>
              </a:ext>
            </a:extLst>
          </p:cNvPr>
          <p:cNvSpPr>
            <a:spLocks noGrp="1"/>
          </p:cNvSpPr>
          <p:nvPr>
            <p:ph type="title"/>
          </p:nvPr>
        </p:nvSpPr>
        <p:spPr>
          <a:xfrm>
            <a:off x="699713" y="248038"/>
            <a:ext cx="7063721" cy="1159200"/>
          </a:xfrm>
        </p:spPr>
        <p:txBody>
          <a:bodyPr vert="horz" lIns="91440" tIns="45720" rIns="91440" bIns="45720" rtlCol="0" anchor="ctr">
            <a:normAutofit fontScale="90000"/>
          </a:bodyPr>
          <a:lstStyle/>
          <a:p>
            <a:pPr algn="ctr"/>
            <a:r>
              <a:rPr lang="en-US" sz="4000" kern="1200">
                <a:solidFill>
                  <a:srgbClr val="FFFFFF"/>
                </a:solidFill>
                <a:latin typeface="+mj-lt"/>
                <a:ea typeface="+mj-ea"/>
                <a:cs typeface="+mj-cs"/>
              </a:rPr>
              <a:t>DP graduates show higher enrollment than the national average  </a:t>
            </a:r>
          </a:p>
        </p:txBody>
      </p:sp>
      <p:pic>
        <p:nvPicPr>
          <p:cNvPr id="5" name="Picture 4">
            <a:extLst>
              <a:ext uri="{FF2B5EF4-FFF2-40B4-BE49-F238E27FC236}">
                <a16:creationId xmlns:a16="http://schemas.microsoft.com/office/drawing/2014/main" id="{78722D32-A2A5-9949-BD1C-8077502D5446}"/>
              </a:ext>
            </a:extLst>
          </p:cNvPr>
          <p:cNvPicPr>
            <a:picLocks noChangeAspect="1"/>
          </p:cNvPicPr>
          <p:nvPr/>
        </p:nvPicPr>
        <p:blipFill>
          <a:blip r:embed="rId3"/>
          <a:stretch>
            <a:fillRect/>
          </a:stretch>
        </p:blipFill>
        <p:spPr>
          <a:xfrm>
            <a:off x="0" y="1874359"/>
            <a:ext cx="12192000" cy="4707741"/>
          </a:xfrm>
          <a:prstGeom prst="rect">
            <a:avLst/>
          </a:prstGeom>
        </p:spPr>
      </p:pic>
    </p:spTree>
    <p:extLst>
      <p:ext uri="{BB962C8B-B14F-4D97-AF65-F5344CB8AC3E}">
        <p14:creationId xmlns:p14="http://schemas.microsoft.com/office/powerpoint/2010/main" val="2500079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2C384-0DA7-F6E2-8B8C-5F66E278A839}"/>
              </a:ext>
            </a:extLst>
          </p:cNvPr>
          <p:cNvSpPr>
            <a:spLocks noGrp="1"/>
          </p:cNvSpPr>
          <p:nvPr>
            <p:ph type="title"/>
          </p:nvPr>
        </p:nvSpPr>
        <p:spPr>
          <a:xfrm>
            <a:off x="308472" y="88135"/>
            <a:ext cx="7711807" cy="1319103"/>
          </a:xfrm>
        </p:spPr>
        <p:txBody>
          <a:bodyPr vert="horz" lIns="91440" tIns="45720" rIns="91440" bIns="45720" rtlCol="0" anchor="ctr">
            <a:normAutofit/>
          </a:bodyPr>
          <a:lstStyle/>
          <a:p>
            <a:pPr algn="ctr"/>
            <a:r>
              <a:rPr lang="en-US" sz="2800" kern="1200">
                <a:solidFill>
                  <a:srgbClr val="FFFFFF"/>
                </a:solidFill>
                <a:latin typeface="+mj-lt"/>
                <a:ea typeface="+mj-ea"/>
                <a:cs typeface="+mj-cs"/>
              </a:rPr>
              <a:t> US DP graduates enroll most often in “More selective" universities, the highest tier of Carnegie classification </a:t>
            </a:r>
          </a:p>
        </p:txBody>
      </p:sp>
      <p:pic>
        <p:nvPicPr>
          <p:cNvPr id="4" name="Content Placeholder 3" descr="A blue rectangular boxes with white text&#10;&#10;Description automatically generated">
            <a:extLst>
              <a:ext uri="{FF2B5EF4-FFF2-40B4-BE49-F238E27FC236}">
                <a16:creationId xmlns:a16="http://schemas.microsoft.com/office/drawing/2014/main" id="{FCF9BEAA-5F03-1E8E-1A5E-D055878FB89B}"/>
              </a:ext>
            </a:extLst>
          </p:cNvPr>
          <p:cNvPicPr>
            <a:picLocks noGrp="1" noChangeAspect="1"/>
          </p:cNvPicPr>
          <p:nvPr>
            <p:ph idx="1"/>
          </p:nvPr>
        </p:nvPicPr>
        <p:blipFill>
          <a:blip r:embed="rId3"/>
          <a:stretch>
            <a:fillRect/>
          </a:stretch>
        </p:blipFill>
        <p:spPr>
          <a:xfrm>
            <a:off x="1260764" y="1762666"/>
            <a:ext cx="9646356" cy="4847295"/>
          </a:xfrm>
          <a:prstGeom prst="rect">
            <a:avLst/>
          </a:prstGeom>
        </p:spPr>
      </p:pic>
    </p:spTree>
    <p:extLst>
      <p:ext uri="{BB962C8B-B14F-4D97-AF65-F5344CB8AC3E}">
        <p14:creationId xmlns:p14="http://schemas.microsoft.com/office/powerpoint/2010/main" val="3156878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B94203-DC24-2852-60D0-1A1681304DDC}"/>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13362C7-DF32-6D39-9DB7-D807B8D9450D}"/>
              </a:ext>
            </a:extLst>
          </p:cNvPr>
          <p:cNvSpPr>
            <a:spLocks noGrp="1"/>
          </p:cNvSpPr>
          <p:nvPr>
            <p:ph type="title"/>
          </p:nvPr>
        </p:nvSpPr>
        <p:spPr>
          <a:xfrm>
            <a:off x="700088" y="247650"/>
            <a:ext cx="7062787" cy="1158875"/>
          </a:xfrm>
        </p:spPr>
        <p:txBody>
          <a:bodyPr vert="horz" lIns="91440" tIns="45720" rIns="91440" bIns="45720" rtlCol="0" anchor="ctr">
            <a:normAutofit fontScale="90000"/>
          </a:bodyPr>
          <a:lstStyle/>
          <a:p>
            <a:pPr algn="ctr"/>
            <a:r>
              <a:rPr lang="en-US" sz="4000" kern="1200">
                <a:solidFill>
                  <a:srgbClr val="FFFFFF"/>
                </a:solidFill>
                <a:latin typeface="+mj-lt"/>
                <a:ea typeface="+mj-ea"/>
                <a:cs typeface="+mj-cs"/>
              </a:rPr>
              <a:t>DP graduates show higher persistence than the national average  </a:t>
            </a:r>
          </a:p>
        </p:txBody>
      </p:sp>
      <p:pic>
        <p:nvPicPr>
          <p:cNvPr id="3" name="Picture 2">
            <a:extLst>
              <a:ext uri="{FF2B5EF4-FFF2-40B4-BE49-F238E27FC236}">
                <a16:creationId xmlns:a16="http://schemas.microsoft.com/office/drawing/2014/main" id="{A4D77765-F2FB-2174-060B-572CFF11CBF0}"/>
              </a:ext>
            </a:extLst>
          </p:cNvPr>
          <p:cNvPicPr>
            <a:picLocks noChangeAspect="1"/>
          </p:cNvPicPr>
          <p:nvPr/>
        </p:nvPicPr>
        <p:blipFill>
          <a:blip r:embed="rId3"/>
          <a:stretch>
            <a:fillRect/>
          </a:stretch>
        </p:blipFill>
        <p:spPr>
          <a:xfrm>
            <a:off x="-3" y="2059989"/>
            <a:ext cx="12192000" cy="4550361"/>
          </a:xfrm>
          <a:prstGeom prst="rect">
            <a:avLst/>
          </a:prstGeom>
        </p:spPr>
      </p:pic>
    </p:spTree>
    <p:extLst>
      <p:ext uri="{BB962C8B-B14F-4D97-AF65-F5344CB8AC3E}">
        <p14:creationId xmlns:p14="http://schemas.microsoft.com/office/powerpoint/2010/main" val="1608989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B94203-DC24-2852-60D0-1A1681304DDC}"/>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289E0-CB66-1187-1F81-E621318BD0F5}"/>
              </a:ext>
            </a:extLst>
          </p:cNvPr>
          <p:cNvSpPr>
            <a:spLocks noGrp="1"/>
          </p:cNvSpPr>
          <p:nvPr>
            <p:ph type="title"/>
          </p:nvPr>
        </p:nvSpPr>
        <p:spPr>
          <a:xfrm>
            <a:off x="699713" y="248038"/>
            <a:ext cx="7063721" cy="1159200"/>
          </a:xfrm>
        </p:spPr>
        <p:txBody>
          <a:bodyPr vert="horz" lIns="91440" tIns="45720" rIns="91440" bIns="45720" rtlCol="0" anchor="ctr">
            <a:noAutofit/>
          </a:bodyPr>
          <a:lstStyle/>
          <a:p>
            <a:pPr algn="ctr">
              <a:spcBef>
                <a:spcPts val="1000"/>
              </a:spcBef>
            </a:pPr>
            <a:r>
              <a:rPr lang="en-US" kern="1200">
                <a:solidFill>
                  <a:srgbClr val="FFFFFF"/>
                </a:solidFill>
                <a:latin typeface="+mn-lt"/>
                <a:ea typeface="+mn-ea"/>
                <a:cs typeface="+mn-cs"/>
              </a:rPr>
              <a:t>DP graduates show higher graduations rates than the national average  </a:t>
            </a:r>
          </a:p>
        </p:txBody>
      </p:sp>
      <p:sp>
        <p:nvSpPr>
          <p:cNvPr id="6" name="Title 1">
            <a:extLst>
              <a:ext uri="{FF2B5EF4-FFF2-40B4-BE49-F238E27FC236}">
                <a16:creationId xmlns:a16="http://schemas.microsoft.com/office/drawing/2014/main" id="{88CE3BAE-A7DA-0F42-9962-A922C44DB76A}"/>
              </a:ext>
            </a:extLst>
          </p:cNvPr>
          <p:cNvSpPr txBox="1">
            <a:spLocks/>
          </p:cNvSpPr>
          <p:nvPr/>
        </p:nvSpPr>
        <p:spPr>
          <a:xfrm>
            <a:off x="8572499" y="390832"/>
            <a:ext cx="3233585" cy="873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Myriad Pro" panose="020B0503030403020204" pitchFamily="34" charset="0"/>
                <a:ea typeface="+mj-ea"/>
                <a:cs typeface="+mj-cs"/>
              </a:defRPr>
            </a:lvl1pPr>
          </a:lstStyle>
          <a:p>
            <a:pPr>
              <a:spcBef>
                <a:spcPts val="1000"/>
              </a:spcBef>
            </a:pPr>
            <a:endParaRPr lang="en-US" sz="1900" kern="1200">
              <a:solidFill>
                <a:srgbClr val="FFFFFF"/>
              </a:solidFill>
              <a:latin typeface="+mn-lt"/>
              <a:ea typeface="+mn-ea"/>
              <a:cs typeface="+mn-cs"/>
            </a:endParaRPr>
          </a:p>
        </p:txBody>
      </p:sp>
      <p:pic>
        <p:nvPicPr>
          <p:cNvPr id="5" name="Picture 4">
            <a:extLst>
              <a:ext uri="{FF2B5EF4-FFF2-40B4-BE49-F238E27FC236}">
                <a16:creationId xmlns:a16="http://schemas.microsoft.com/office/drawing/2014/main" id="{AEB11FE3-01EF-2ED2-1BFA-F0934458DC03}"/>
              </a:ext>
            </a:extLst>
          </p:cNvPr>
          <p:cNvPicPr>
            <a:picLocks noChangeAspect="1"/>
          </p:cNvPicPr>
          <p:nvPr/>
        </p:nvPicPr>
        <p:blipFill>
          <a:blip r:embed="rId3"/>
          <a:stretch>
            <a:fillRect/>
          </a:stretch>
        </p:blipFill>
        <p:spPr>
          <a:xfrm>
            <a:off x="-3" y="1822348"/>
            <a:ext cx="12192000" cy="4994687"/>
          </a:xfrm>
          <a:prstGeom prst="rect">
            <a:avLst/>
          </a:prstGeom>
        </p:spPr>
      </p:pic>
    </p:spTree>
    <p:extLst>
      <p:ext uri="{BB962C8B-B14F-4D97-AF65-F5344CB8AC3E}">
        <p14:creationId xmlns:p14="http://schemas.microsoft.com/office/powerpoint/2010/main" val="2833886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B94203-DC24-2852-60D0-1A1681304DDC}"/>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88CE3BAE-A7DA-0F42-9962-A922C44DB76A}"/>
              </a:ext>
            </a:extLst>
          </p:cNvPr>
          <p:cNvSpPr txBox="1">
            <a:spLocks/>
          </p:cNvSpPr>
          <p:nvPr/>
        </p:nvSpPr>
        <p:spPr>
          <a:xfrm>
            <a:off x="130629" y="247650"/>
            <a:ext cx="7998227" cy="11588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200" b="1" kern="1200">
                <a:solidFill>
                  <a:srgbClr val="00B0F0"/>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000">
                <a:solidFill>
                  <a:srgbClr val="FFFFFF"/>
                </a:solidFill>
                <a:latin typeface="+mj-lt"/>
              </a:rPr>
              <a:t>US DP CANDIDATES (who pursued an IB diploma) graduated in six years at substantially higher rates than the corresponding racial and ethnic groups nationally</a:t>
            </a:r>
          </a:p>
        </p:txBody>
      </p:sp>
      <p:sp>
        <p:nvSpPr>
          <p:cNvPr id="11" name="TextBox 10">
            <a:extLst>
              <a:ext uri="{FF2B5EF4-FFF2-40B4-BE49-F238E27FC236}">
                <a16:creationId xmlns:a16="http://schemas.microsoft.com/office/drawing/2014/main" id="{847BF970-77A8-1347-DDFF-A63F5ED5BCAF}"/>
              </a:ext>
            </a:extLst>
          </p:cNvPr>
          <p:cNvSpPr txBox="1"/>
          <p:nvPr/>
        </p:nvSpPr>
        <p:spPr>
          <a:xfrm>
            <a:off x="498763" y="6573284"/>
            <a:ext cx="116932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Calibri" panose="020F0502020204030204"/>
                <a:ea typeface="+mn-ea"/>
                <a:cs typeface="+mn-cs"/>
              </a:rPr>
              <a:t>Source for the national cohort rates: </a:t>
            </a:r>
            <a:r>
              <a:rPr kumimoji="0" lang="en-US" sz="1400" b="0" i="0" u="none" strike="noStrike" kern="1200" cap="none" spc="0" normalizeH="0" baseline="0" noProof="0">
                <a:ln>
                  <a:noFill/>
                </a:ln>
                <a:solidFill>
                  <a:srgbClr val="44546A"/>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2023 NCES Digest of Education Statistics</a:t>
            </a:r>
            <a:r>
              <a:rPr kumimoji="0" lang="en-US" sz="1400" b="0" i="0" u="none" strike="noStrike" kern="1200" cap="none" spc="0" normalizeH="0" baseline="0" noProof="0">
                <a:ln>
                  <a:noFill/>
                </a:ln>
                <a:solidFill>
                  <a:srgbClr val="44546A"/>
                </a:solidFill>
                <a:effectLst/>
                <a:uLnTx/>
                <a:uFillTx/>
                <a:latin typeface="Calibri" panose="020F0502020204030204"/>
                <a:ea typeface="+mn-ea"/>
                <a:cs typeface="+mn-cs"/>
              </a:rPr>
              <a:t>. Racial and ethnic categories differ between NSC and NCES data. </a:t>
            </a:r>
          </a:p>
        </p:txBody>
      </p:sp>
      <p:sp>
        <p:nvSpPr>
          <p:cNvPr id="4" name="Content Placeholder 2">
            <a:extLst>
              <a:ext uri="{FF2B5EF4-FFF2-40B4-BE49-F238E27FC236}">
                <a16:creationId xmlns:a16="http://schemas.microsoft.com/office/drawing/2014/main" id="{A653B60F-66B5-FE2B-B223-051A7D2CB0C3}"/>
              </a:ext>
            </a:extLst>
          </p:cNvPr>
          <p:cNvSpPr>
            <a:spLocks noGrp="1"/>
          </p:cNvSpPr>
          <p:nvPr>
            <p:ph idx="1"/>
          </p:nvPr>
        </p:nvSpPr>
        <p:spPr>
          <a:xfrm>
            <a:off x="160328" y="1932213"/>
            <a:ext cx="3669550" cy="4018013"/>
          </a:xfrm>
        </p:spPr>
        <p:txBody>
          <a:bodyPr vert="horz" lIns="0" tIns="0" rIns="0" bIns="0" rtlCol="0" anchor="t" anchorCtr="0">
            <a:noAutofit/>
          </a:bodyPr>
          <a:lstStyle/>
          <a:p>
            <a:pPr>
              <a:buFont typeface="Wingdings" panose="05000000000000000000" pitchFamily="2" charset="2"/>
              <a:buChar char="§"/>
            </a:pPr>
            <a:r>
              <a:rPr lang="en-US" sz="1800"/>
              <a:t>Asian: 92% for DP candidates compared with 78% nationally</a:t>
            </a:r>
          </a:p>
          <a:p>
            <a:pPr>
              <a:buFont typeface="Wingdings" panose="05000000000000000000" pitchFamily="2" charset="2"/>
              <a:buChar char="§"/>
            </a:pPr>
            <a:endParaRPr lang="en-US" sz="1800"/>
          </a:p>
          <a:p>
            <a:pPr>
              <a:buFont typeface="Wingdings" panose="05000000000000000000" pitchFamily="2" charset="2"/>
              <a:buChar char="§"/>
            </a:pPr>
            <a:r>
              <a:rPr lang="en-US" sz="1800"/>
              <a:t>Black: 81% for DP candidates compared with 46% nationally</a:t>
            </a:r>
          </a:p>
          <a:p>
            <a:pPr>
              <a:buFont typeface="Wingdings" panose="05000000000000000000" pitchFamily="2" charset="2"/>
              <a:buChar char="§"/>
            </a:pPr>
            <a:endParaRPr lang="en-US" sz="1800"/>
          </a:p>
          <a:p>
            <a:pPr>
              <a:buFont typeface="Wingdings" panose="05000000000000000000" pitchFamily="2" charset="2"/>
              <a:buChar char="§"/>
            </a:pPr>
            <a:r>
              <a:rPr lang="en-US" sz="1800"/>
              <a:t>Hispanic: 83% for DP candidates compared with 59% nationally</a:t>
            </a:r>
          </a:p>
          <a:p>
            <a:pPr>
              <a:buFont typeface="Wingdings" panose="05000000000000000000" pitchFamily="2" charset="2"/>
              <a:buChar char="§"/>
            </a:pPr>
            <a:endParaRPr lang="en-US" sz="1800"/>
          </a:p>
          <a:p>
            <a:pPr>
              <a:buFont typeface="Wingdings" panose="05000000000000000000" pitchFamily="2" charset="2"/>
              <a:buChar char="§"/>
            </a:pPr>
            <a:r>
              <a:rPr lang="en-US" sz="1800"/>
              <a:t>White: 91% for DP candidates compared with 68% nationally</a:t>
            </a:r>
          </a:p>
        </p:txBody>
      </p:sp>
      <p:pic>
        <p:nvPicPr>
          <p:cNvPr id="5" name="Picture 4" descr="A graph of blue rectangular columns with white text&#10;&#10;Description automatically generated">
            <a:extLst>
              <a:ext uri="{FF2B5EF4-FFF2-40B4-BE49-F238E27FC236}">
                <a16:creationId xmlns:a16="http://schemas.microsoft.com/office/drawing/2014/main" id="{AE298B1E-E1AF-B893-884B-22C79F036AAB}"/>
              </a:ext>
            </a:extLst>
          </p:cNvPr>
          <p:cNvPicPr>
            <a:picLocks noChangeAspect="1"/>
          </p:cNvPicPr>
          <p:nvPr/>
        </p:nvPicPr>
        <p:blipFill>
          <a:blip r:embed="rId4"/>
          <a:stretch>
            <a:fillRect/>
          </a:stretch>
        </p:blipFill>
        <p:spPr>
          <a:xfrm>
            <a:off x="4571658" y="1821960"/>
            <a:ext cx="6775740" cy="4225636"/>
          </a:xfrm>
          <a:prstGeom prst="rect">
            <a:avLst/>
          </a:prstGeom>
        </p:spPr>
      </p:pic>
    </p:spTree>
    <p:extLst>
      <p:ext uri="{BB962C8B-B14F-4D97-AF65-F5344CB8AC3E}">
        <p14:creationId xmlns:p14="http://schemas.microsoft.com/office/powerpoint/2010/main" val="165106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B94203-DC24-2852-60D0-1A1681304DDC}"/>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88CE3BAE-A7DA-0F42-9962-A922C44DB76A}"/>
              </a:ext>
            </a:extLst>
          </p:cNvPr>
          <p:cNvSpPr txBox="1">
            <a:spLocks/>
          </p:cNvSpPr>
          <p:nvPr/>
        </p:nvSpPr>
        <p:spPr>
          <a:xfrm>
            <a:off x="130629" y="247650"/>
            <a:ext cx="7998227" cy="1158875"/>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200" b="1" kern="1200">
                <a:solidFill>
                  <a:srgbClr val="00B0F0"/>
                </a:solidFill>
                <a:latin typeface="Myriad Pro" panose="020B0503030403020204" pitchFamily="34" charset="0"/>
                <a:ea typeface="+mj-ea"/>
                <a:cs typeface="+mj-cs"/>
              </a:defRPr>
            </a:lvl1pPr>
          </a:lstStyle>
          <a:p>
            <a:pPr algn="ctr"/>
            <a:r>
              <a:rPr lang="en-US" sz="3600">
                <a:solidFill>
                  <a:srgbClr val="FFFFFF"/>
                </a:solidFill>
                <a:latin typeface="+mj-lt"/>
              </a:rPr>
              <a:t>US DP COURSE STUDENTS outperformed the national six-year graduation rate for the corresponding racial and ethnic groups</a:t>
            </a:r>
          </a:p>
        </p:txBody>
      </p:sp>
      <p:sp>
        <p:nvSpPr>
          <p:cNvPr id="9" name="Content Placeholder 2">
            <a:extLst>
              <a:ext uri="{FF2B5EF4-FFF2-40B4-BE49-F238E27FC236}">
                <a16:creationId xmlns:a16="http://schemas.microsoft.com/office/drawing/2014/main" id="{3F427508-F0DC-B508-0935-4D4430DEEBCF}"/>
              </a:ext>
            </a:extLst>
          </p:cNvPr>
          <p:cNvSpPr>
            <a:spLocks noGrp="1"/>
          </p:cNvSpPr>
          <p:nvPr>
            <p:ph idx="1"/>
          </p:nvPr>
        </p:nvSpPr>
        <p:spPr>
          <a:xfrm>
            <a:off x="700088" y="1992001"/>
            <a:ext cx="3334220" cy="4455373"/>
          </a:xfrm>
        </p:spPr>
        <p:txBody>
          <a:bodyPr vert="horz" lIns="0" tIns="0" rIns="0" bIns="0" rtlCol="0" anchor="t" anchorCtr="0">
            <a:noAutofit/>
          </a:bodyPr>
          <a:lstStyle/>
          <a:p>
            <a:pPr>
              <a:buFont typeface="Wingdings" panose="05000000000000000000" pitchFamily="2" charset="2"/>
              <a:buChar char="§"/>
            </a:pPr>
            <a:r>
              <a:rPr lang="en-US" sz="1800"/>
              <a:t>Asian: 82% for DP course students compared with 78% nationally </a:t>
            </a:r>
          </a:p>
          <a:p>
            <a:pPr>
              <a:buFont typeface="Wingdings" panose="05000000000000000000" pitchFamily="2" charset="2"/>
              <a:buChar char="§"/>
            </a:pPr>
            <a:endParaRPr lang="en-US" sz="1800"/>
          </a:p>
          <a:p>
            <a:pPr>
              <a:buFont typeface="Wingdings" panose="05000000000000000000" pitchFamily="2" charset="2"/>
              <a:buChar char="§"/>
            </a:pPr>
            <a:r>
              <a:rPr lang="en-US" sz="1800"/>
              <a:t>Black: 66% for DP course students compared with 46% nationally</a:t>
            </a:r>
          </a:p>
          <a:p>
            <a:pPr>
              <a:buFont typeface="Wingdings" panose="05000000000000000000" pitchFamily="2" charset="2"/>
              <a:buChar char="§"/>
            </a:pPr>
            <a:endParaRPr lang="en-US" sz="1800"/>
          </a:p>
          <a:p>
            <a:pPr>
              <a:buFont typeface="Wingdings" panose="05000000000000000000" pitchFamily="2" charset="2"/>
              <a:buChar char="§"/>
            </a:pPr>
            <a:r>
              <a:rPr lang="en-US" sz="1800"/>
              <a:t>Hispanic: 73% for DP course students compared with 59% nationally</a:t>
            </a:r>
          </a:p>
          <a:p>
            <a:pPr>
              <a:buFont typeface="Wingdings" panose="05000000000000000000" pitchFamily="2" charset="2"/>
              <a:buChar char="§"/>
            </a:pPr>
            <a:endParaRPr lang="en-US" sz="1800"/>
          </a:p>
          <a:p>
            <a:pPr>
              <a:buFont typeface="Wingdings" panose="05000000000000000000" pitchFamily="2" charset="2"/>
              <a:buChar char="§"/>
            </a:pPr>
            <a:r>
              <a:rPr lang="en-US" sz="1800"/>
              <a:t>White: 85% for DP course students compared with 68% nationally</a:t>
            </a:r>
          </a:p>
        </p:txBody>
      </p:sp>
      <p:pic>
        <p:nvPicPr>
          <p:cNvPr id="10" name="Picture 9" descr="A graph of blue rectangular columns with white text&#10;&#10;Description automatically generated">
            <a:extLst>
              <a:ext uri="{FF2B5EF4-FFF2-40B4-BE49-F238E27FC236}">
                <a16:creationId xmlns:a16="http://schemas.microsoft.com/office/drawing/2014/main" id="{0209500E-FD47-D872-31EA-3C48C2E30415}"/>
              </a:ext>
            </a:extLst>
          </p:cNvPr>
          <p:cNvPicPr>
            <a:picLocks noChangeAspect="1"/>
          </p:cNvPicPr>
          <p:nvPr/>
        </p:nvPicPr>
        <p:blipFill>
          <a:blip r:embed="rId3"/>
          <a:stretch>
            <a:fillRect/>
          </a:stretch>
        </p:blipFill>
        <p:spPr>
          <a:xfrm>
            <a:off x="4391515" y="1983784"/>
            <a:ext cx="6810600" cy="4224939"/>
          </a:xfrm>
          <a:prstGeom prst="rect">
            <a:avLst/>
          </a:prstGeom>
        </p:spPr>
      </p:pic>
      <p:sp>
        <p:nvSpPr>
          <p:cNvPr id="11" name="TextBox 10">
            <a:extLst>
              <a:ext uri="{FF2B5EF4-FFF2-40B4-BE49-F238E27FC236}">
                <a16:creationId xmlns:a16="http://schemas.microsoft.com/office/drawing/2014/main" id="{847BF970-77A8-1347-DDFF-A63F5ED5BCAF}"/>
              </a:ext>
            </a:extLst>
          </p:cNvPr>
          <p:cNvSpPr txBox="1"/>
          <p:nvPr/>
        </p:nvSpPr>
        <p:spPr>
          <a:xfrm>
            <a:off x="498763" y="6573284"/>
            <a:ext cx="116932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2"/>
                </a:solidFill>
              </a:rPr>
              <a:t>Source for the national cohort rates: </a:t>
            </a:r>
            <a:r>
              <a:rPr lang="en-US" sz="1400">
                <a:solidFill>
                  <a:schemeClr val="tx2"/>
                </a:solidFill>
                <a:hlinkClick r:id="rId4">
                  <a:extLst>
                    <a:ext uri="{A12FA001-AC4F-418D-AE19-62706E023703}">
                      <ahyp:hlinkClr xmlns:ahyp="http://schemas.microsoft.com/office/drawing/2018/hyperlinkcolor" val="tx"/>
                    </a:ext>
                  </a:extLst>
                </a:hlinkClick>
              </a:rPr>
              <a:t>2023 NCES Digest of Education Statistics</a:t>
            </a:r>
            <a:r>
              <a:rPr lang="en-US" sz="1400">
                <a:solidFill>
                  <a:schemeClr val="tx2"/>
                </a:solidFill>
              </a:rPr>
              <a:t>. Racial and ethnic categories differ between NSC and NCES data. </a:t>
            </a:r>
          </a:p>
        </p:txBody>
      </p:sp>
    </p:spTree>
    <p:extLst>
      <p:ext uri="{BB962C8B-B14F-4D97-AF65-F5344CB8AC3E}">
        <p14:creationId xmlns:p14="http://schemas.microsoft.com/office/powerpoint/2010/main" val="482797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B94203-DC24-2852-60D0-1A1681304DDC}"/>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289E0-CB66-1187-1F81-E621318BD0F5}"/>
              </a:ext>
            </a:extLst>
          </p:cNvPr>
          <p:cNvSpPr>
            <a:spLocks noGrp="1"/>
          </p:cNvSpPr>
          <p:nvPr>
            <p:ph type="title"/>
          </p:nvPr>
        </p:nvSpPr>
        <p:spPr>
          <a:xfrm>
            <a:off x="699713" y="248038"/>
            <a:ext cx="7063721" cy="1159200"/>
          </a:xfrm>
        </p:spPr>
        <p:txBody>
          <a:bodyPr vert="horz" lIns="91440" tIns="45720" rIns="91440" bIns="45720" rtlCol="0" anchor="ctr">
            <a:normAutofit fontScale="90000"/>
          </a:bodyPr>
          <a:lstStyle/>
          <a:p>
            <a:r>
              <a:rPr lang="en-US" sz="4000" kern="1200">
                <a:solidFill>
                  <a:srgbClr val="FFFFFF"/>
                </a:solidFill>
                <a:latin typeface="+mj-lt"/>
                <a:ea typeface="+mj-ea"/>
                <a:cs typeface="+mj-cs"/>
              </a:rPr>
              <a:t>CP graduates show higher enrollment than the national average </a:t>
            </a:r>
          </a:p>
        </p:txBody>
      </p:sp>
      <p:pic>
        <p:nvPicPr>
          <p:cNvPr id="5" name="Picture 4">
            <a:extLst>
              <a:ext uri="{FF2B5EF4-FFF2-40B4-BE49-F238E27FC236}">
                <a16:creationId xmlns:a16="http://schemas.microsoft.com/office/drawing/2014/main" id="{CE58B8BF-8B93-3289-7EE0-0FB0F925A571}"/>
              </a:ext>
            </a:extLst>
          </p:cNvPr>
          <p:cNvPicPr>
            <a:picLocks noChangeAspect="1"/>
          </p:cNvPicPr>
          <p:nvPr/>
        </p:nvPicPr>
        <p:blipFill>
          <a:blip r:embed="rId3"/>
          <a:stretch>
            <a:fillRect/>
          </a:stretch>
        </p:blipFill>
        <p:spPr>
          <a:xfrm>
            <a:off x="0" y="1822348"/>
            <a:ext cx="12192000" cy="4806639"/>
          </a:xfrm>
          <a:prstGeom prst="rect">
            <a:avLst/>
          </a:prstGeom>
        </p:spPr>
      </p:pic>
    </p:spTree>
    <p:extLst>
      <p:ext uri="{BB962C8B-B14F-4D97-AF65-F5344CB8AC3E}">
        <p14:creationId xmlns:p14="http://schemas.microsoft.com/office/powerpoint/2010/main" val="3688563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B94203-DC24-2852-60D0-1A1681304DDC}"/>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289E0-CB66-1187-1F81-E621318BD0F5}"/>
              </a:ext>
            </a:extLst>
          </p:cNvPr>
          <p:cNvSpPr>
            <a:spLocks noGrp="1"/>
          </p:cNvSpPr>
          <p:nvPr>
            <p:ph type="title"/>
          </p:nvPr>
        </p:nvSpPr>
        <p:spPr>
          <a:xfrm>
            <a:off x="283029" y="248038"/>
            <a:ext cx="7845827" cy="1159200"/>
          </a:xfrm>
        </p:spPr>
        <p:txBody>
          <a:bodyPr vert="horz" lIns="91440" tIns="45720" rIns="91440" bIns="45720" rtlCol="0" anchor="ctr">
            <a:noAutofit/>
          </a:bodyPr>
          <a:lstStyle/>
          <a:p>
            <a:pPr algn="ctr"/>
            <a:r>
              <a:rPr lang="en-US" kern="1200">
                <a:solidFill>
                  <a:srgbClr val="FFFFFF"/>
                </a:solidFill>
                <a:latin typeface="+mj-lt"/>
                <a:ea typeface="+mj-ea"/>
                <a:cs typeface="+mj-cs"/>
              </a:rPr>
              <a:t>CP graduates show higher persistence &amp; 6-year</a:t>
            </a:r>
            <a:r>
              <a:rPr lang="en-US">
                <a:solidFill>
                  <a:srgbClr val="FFFFFF"/>
                </a:solidFill>
                <a:latin typeface="+mj-lt"/>
              </a:rPr>
              <a:t> </a:t>
            </a:r>
            <a:r>
              <a:rPr lang="en-US" kern="1200">
                <a:solidFill>
                  <a:srgbClr val="FFFFFF"/>
                </a:solidFill>
                <a:latin typeface="+mj-lt"/>
                <a:ea typeface="+mj-ea"/>
                <a:cs typeface="+mj-cs"/>
              </a:rPr>
              <a:t>graduation rates than the national average </a:t>
            </a:r>
          </a:p>
        </p:txBody>
      </p:sp>
      <p:pic>
        <p:nvPicPr>
          <p:cNvPr id="5" name="Picture 4">
            <a:extLst>
              <a:ext uri="{FF2B5EF4-FFF2-40B4-BE49-F238E27FC236}">
                <a16:creationId xmlns:a16="http://schemas.microsoft.com/office/drawing/2014/main" id="{13788EAE-5C8B-E9DB-8BCA-3DB952E20C47}"/>
              </a:ext>
            </a:extLst>
          </p:cNvPr>
          <p:cNvPicPr>
            <a:picLocks noChangeAspect="1"/>
          </p:cNvPicPr>
          <p:nvPr/>
        </p:nvPicPr>
        <p:blipFill>
          <a:blip r:embed="rId3"/>
          <a:stretch>
            <a:fillRect/>
          </a:stretch>
        </p:blipFill>
        <p:spPr>
          <a:xfrm>
            <a:off x="4733" y="1407238"/>
            <a:ext cx="12192000" cy="5313197"/>
          </a:xfrm>
          <a:prstGeom prst="rect">
            <a:avLst/>
          </a:prstGeom>
        </p:spPr>
      </p:pic>
    </p:spTree>
    <p:extLst>
      <p:ext uri="{BB962C8B-B14F-4D97-AF65-F5344CB8AC3E}">
        <p14:creationId xmlns:p14="http://schemas.microsoft.com/office/powerpoint/2010/main" val="2394034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B94203-DC24-2852-60D0-1A1681304DDC}"/>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5289E0-CB66-1187-1F81-E621318BD0F5}"/>
              </a:ext>
            </a:extLst>
          </p:cNvPr>
          <p:cNvSpPr>
            <a:spLocks noGrp="1"/>
          </p:cNvSpPr>
          <p:nvPr>
            <p:ph type="title"/>
          </p:nvPr>
        </p:nvSpPr>
        <p:spPr>
          <a:xfrm>
            <a:off x="283029" y="248038"/>
            <a:ext cx="7845827" cy="1159200"/>
          </a:xfrm>
        </p:spPr>
        <p:txBody>
          <a:bodyPr vert="horz" lIns="91440" tIns="45720" rIns="91440" bIns="45720" rtlCol="0" anchor="ctr">
            <a:noAutofit/>
          </a:bodyPr>
          <a:lstStyle/>
          <a:p>
            <a:pPr algn="ctr"/>
            <a:r>
              <a:rPr lang="en-US" kern="1200">
                <a:solidFill>
                  <a:srgbClr val="FFFFFF"/>
                </a:solidFill>
                <a:latin typeface="+mj-lt"/>
                <a:ea typeface="+mj-ea"/>
                <a:cs typeface="+mj-cs"/>
              </a:rPr>
              <a:t>CP graduates tend to enroll in “More Selective” or “Selective” institutions</a:t>
            </a:r>
          </a:p>
        </p:txBody>
      </p:sp>
      <p:pic>
        <p:nvPicPr>
          <p:cNvPr id="6" name="Picture 5">
            <a:extLst>
              <a:ext uri="{FF2B5EF4-FFF2-40B4-BE49-F238E27FC236}">
                <a16:creationId xmlns:a16="http://schemas.microsoft.com/office/drawing/2014/main" id="{EC0E7137-8650-6C9B-B80D-172378B8C830}"/>
              </a:ext>
            </a:extLst>
          </p:cNvPr>
          <p:cNvPicPr>
            <a:picLocks noChangeAspect="1"/>
          </p:cNvPicPr>
          <p:nvPr/>
        </p:nvPicPr>
        <p:blipFill>
          <a:blip r:embed="rId3"/>
          <a:stretch>
            <a:fillRect/>
          </a:stretch>
        </p:blipFill>
        <p:spPr>
          <a:xfrm>
            <a:off x="904856" y="2139883"/>
            <a:ext cx="10369256" cy="3346517"/>
          </a:xfrm>
          <a:prstGeom prst="rect">
            <a:avLst/>
          </a:prstGeom>
        </p:spPr>
      </p:pic>
    </p:spTree>
    <p:extLst>
      <p:ext uri="{BB962C8B-B14F-4D97-AF65-F5344CB8AC3E}">
        <p14:creationId xmlns:p14="http://schemas.microsoft.com/office/powerpoint/2010/main" val="41127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9FBE-689E-E3F5-A303-46FE535C6751}"/>
              </a:ext>
            </a:extLst>
          </p:cNvPr>
          <p:cNvSpPr>
            <a:spLocks noGrp="1"/>
          </p:cNvSpPr>
          <p:nvPr>
            <p:ph type="title"/>
          </p:nvPr>
        </p:nvSpPr>
        <p:spPr>
          <a:xfrm>
            <a:off x="642470" y="2808514"/>
            <a:ext cx="10907059" cy="859971"/>
          </a:xfrm>
        </p:spPr>
        <p:txBody>
          <a:bodyPr/>
          <a:lstStyle/>
          <a:p>
            <a:pPr algn="ctr"/>
            <a:r>
              <a:rPr lang="en-US">
                <a:solidFill>
                  <a:schemeClr val="tx1"/>
                </a:solidFill>
              </a:rPr>
              <a:t>The Value of an IB Education</a:t>
            </a:r>
          </a:p>
        </p:txBody>
      </p:sp>
    </p:spTree>
    <p:extLst>
      <p:ext uri="{BB962C8B-B14F-4D97-AF65-F5344CB8AC3E}">
        <p14:creationId xmlns:p14="http://schemas.microsoft.com/office/powerpoint/2010/main" val="74291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E9BC02-1F38-A84A-B9A9-3D1C355C7B94}"/>
              </a:ext>
            </a:extLst>
          </p:cNvPr>
          <p:cNvSpPr>
            <a:spLocks noGrp="1"/>
          </p:cNvSpPr>
          <p:nvPr>
            <p:ph type="body" idx="1"/>
          </p:nvPr>
        </p:nvSpPr>
        <p:spPr>
          <a:xfrm>
            <a:off x="415600" y="254822"/>
            <a:ext cx="11360800" cy="1653988"/>
          </a:xfrm>
        </p:spPr>
        <p:txBody>
          <a:bodyPr>
            <a:normAutofit/>
          </a:bodyPr>
          <a:lstStyle/>
          <a:p>
            <a:pPr marL="152396" indent="0" algn="ctr">
              <a:buNone/>
            </a:pPr>
            <a:r>
              <a:rPr lang="en-US" sz="2400" b="1">
                <a:solidFill>
                  <a:schemeClr val="accent1"/>
                </a:solidFill>
                <a:ea typeface="+mj-ea"/>
                <a:cs typeface="+mj-cs"/>
              </a:rPr>
              <a:t>DP students from predominantly historically underserved groups</a:t>
            </a:r>
            <a:r>
              <a:rPr lang="en-US" sz="2400" b="1">
                <a:solidFill>
                  <a:srgbClr val="00B0F0"/>
                </a:solidFill>
                <a:ea typeface="+mj-ea"/>
                <a:cs typeface="+mj-cs"/>
              </a:rPr>
              <a:t>—for example, students from low-income households or families with little to no history of college-going—</a:t>
            </a:r>
            <a:r>
              <a:rPr lang="en-US" sz="2400" b="1">
                <a:solidFill>
                  <a:schemeClr val="accent1"/>
                </a:solidFill>
                <a:ea typeface="+mj-ea"/>
                <a:cs typeface="+mj-cs"/>
              </a:rPr>
              <a:t>were more likely to attend and persist in four-year colleges and to choose a more selective college than similar non-IB students. </a:t>
            </a:r>
          </a:p>
          <a:p>
            <a:pPr algn="ctr"/>
            <a:endParaRPr lang="en-US" sz="2000"/>
          </a:p>
          <a:p>
            <a:pPr algn="ctr"/>
            <a:endParaRPr lang="en-NL" sz="2000"/>
          </a:p>
        </p:txBody>
      </p:sp>
      <p:pic>
        <p:nvPicPr>
          <p:cNvPr id="6" name="Picture 5">
            <a:extLst>
              <a:ext uri="{FF2B5EF4-FFF2-40B4-BE49-F238E27FC236}">
                <a16:creationId xmlns:a16="http://schemas.microsoft.com/office/drawing/2014/main" id="{3DA650DA-AC28-5603-938F-6C0CF796473B}"/>
              </a:ext>
            </a:extLst>
          </p:cNvPr>
          <p:cNvPicPr>
            <a:picLocks noChangeAspect="1"/>
          </p:cNvPicPr>
          <p:nvPr/>
        </p:nvPicPr>
        <p:blipFill>
          <a:blip r:embed="rId3"/>
          <a:stretch>
            <a:fillRect/>
          </a:stretch>
        </p:blipFill>
        <p:spPr>
          <a:xfrm>
            <a:off x="248770" y="2302800"/>
            <a:ext cx="11868523" cy="4555200"/>
          </a:xfrm>
          <a:prstGeom prst="rect">
            <a:avLst/>
          </a:prstGeom>
        </p:spPr>
      </p:pic>
    </p:spTree>
    <p:extLst>
      <p:ext uri="{BB962C8B-B14F-4D97-AF65-F5344CB8AC3E}">
        <p14:creationId xmlns:p14="http://schemas.microsoft.com/office/powerpoint/2010/main" val="1318002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A3E9-1198-FCD1-B588-2596D6F88C8D}"/>
              </a:ext>
            </a:extLst>
          </p:cNvPr>
          <p:cNvSpPr>
            <a:spLocks noGrp="1"/>
          </p:cNvSpPr>
          <p:nvPr>
            <p:ph type="title"/>
          </p:nvPr>
        </p:nvSpPr>
        <p:spPr/>
        <p:txBody>
          <a:bodyPr anchor="t">
            <a:normAutofit fontScale="90000"/>
          </a:bodyPr>
          <a:lstStyle/>
          <a:p>
            <a:r>
              <a:rPr lang="en-US" sz="3300"/>
              <a:t>DP students attending Title I schools in the US enroll in college at much higher rates than national averages</a:t>
            </a:r>
          </a:p>
        </p:txBody>
      </p:sp>
      <p:sp>
        <p:nvSpPr>
          <p:cNvPr id="3" name="Content Placeholder 2">
            <a:extLst>
              <a:ext uri="{FF2B5EF4-FFF2-40B4-BE49-F238E27FC236}">
                <a16:creationId xmlns:a16="http://schemas.microsoft.com/office/drawing/2014/main" id="{E79D9925-6E13-4E88-5F8B-9BFFF0B5ED0D}"/>
              </a:ext>
            </a:extLst>
          </p:cNvPr>
          <p:cNvSpPr>
            <a:spLocks noGrp="1"/>
          </p:cNvSpPr>
          <p:nvPr>
            <p:ph idx="1"/>
          </p:nvPr>
        </p:nvSpPr>
        <p:spPr/>
        <p:txBody>
          <a:bodyPr/>
          <a:lstStyle/>
          <a:p>
            <a:endParaRPr lang="en-US"/>
          </a:p>
        </p:txBody>
      </p:sp>
      <p:pic>
        <p:nvPicPr>
          <p:cNvPr id="5" name="Picture 4" descr="A graph of a bar chart&#10;&#10;Description automatically generated with medium confidence">
            <a:extLst>
              <a:ext uri="{FF2B5EF4-FFF2-40B4-BE49-F238E27FC236}">
                <a16:creationId xmlns:a16="http://schemas.microsoft.com/office/drawing/2014/main" id="{739D6DD8-BBDB-2685-1489-E1E6BF6E09C9}"/>
              </a:ext>
            </a:extLst>
          </p:cNvPr>
          <p:cNvPicPr>
            <a:picLocks noChangeAspect="1"/>
          </p:cNvPicPr>
          <p:nvPr/>
        </p:nvPicPr>
        <p:blipFill>
          <a:blip r:embed="rId3"/>
          <a:stretch>
            <a:fillRect/>
          </a:stretch>
        </p:blipFill>
        <p:spPr>
          <a:xfrm>
            <a:off x="131851" y="1300856"/>
            <a:ext cx="11829307" cy="5382332"/>
          </a:xfrm>
          <a:prstGeom prst="rect">
            <a:avLst/>
          </a:prstGeom>
          <a:noFill/>
        </p:spPr>
      </p:pic>
    </p:spTree>
    <p:extLst>
      <p:ext uri="{BB962C8B-B14F-4D97-AF65-F5344CB8AC3E}">
        <p14:creationId xmlns:p14="http://schemas.microsoft.com/office/powerpoint/2010/main" val="1504267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p:txBody>
          <a:bodyPr/>
          <a:lstStyle/>
          <a:p>
            <a:pPr algn="ctr"/>
            <a:r>
              <a:rPr lang="en-US"/>
              <a:t>Discussion</a:t>
            </a:r>
            <a:endParaRPr lang="en-NL"/>
          </a:p>
        </p:txBody>
      </p:sp>
      <p:sp>
        <p:nvSpPr>
          <p:cNvPr id="3" name="Content Placeholder 2">
            <a:extLst>
              <a:ext uri="{FF2B5EF4-FFF2-40B4-BE49-F238E27FC236}">
                <a16:creationId xmlns:a16="http://schemas.microsoft.com/office/drawing/2014/main" id="{09E9BC02-1F38-A84A-B9A9-3D1C355C7B94}"/>
              </a:ext>
            </a:extLst>
          </p:cNvPr>
          <p:cNvSpPr>
            <a:spLocks noGrp="1"/>
          </p:cNvSpPr>
          <p:nvPr>
            <p:ph idx="1"/>
          </p:nvPr>
        </p:nvSpPr>
        <p:spPr>
          <a:xfrm>
            <a:off x="675340" y="1611517"/>
            <a:ext cx="10907059" cy="4654379"/>
          </a:xfrm>
        </p:spPr>
        <p:txBody>
          <a:bodyPr>
            <a:normAutofit/>
          </a:bodyPr>
          <a:lstStyle/>
          <a:p>
            <a:pPr marL="0" indent="0">
              <a:buNone/>
            </a:pPr>
            <a:r>
              <a:rPr lang="en-US" sz="3200"/>
              <a:t>What struck you as new information or information you feel is important for your school community to know?</a:t>
            </a:r>
          </a:p>
          <a:p>
            <a:pPr marL="0" indent="0">
              <a:buNone/>
            </a:pPr>
            <a:endParaRPr lang="en-US" sz="3200"/>
          </a:p>
          <a:p>
            <a:pPr marL="0" indent="0">
              <a:buNone/>
            </a:pPr>
            <a:r>
              <a:rPr lang="en-US" sz="3200"/>
              <a:t>Was there any information presented that you can use to shape the value proposition for an IB Education?</a:t>
            </a:r>
          </a:p>
          <a:p>
            <a:pPr marL="0" indent="0">
              <a:buNone/>
            </a:pPr>
            <a:endParaRPr lang="en-US" sz="3200"/>
          </a:p>
          <a:p>
            <a:pPr marL="0" indent="0">
              <a:buNone/>
            </a:pPr>
            <a:r>
              <a:rPr lang="en-US" sz="3200"/>
              <a:t>How will you share it?</a:t>
            </a:r>
          </a:p>
          <a:p>
            <a:pPr marL="0" indent="0">
              <a:buNone/>
            </a:pPr>
            <a:endParaRPr lang="en-US" sz="3200"/>
          </a:p>
          <a:p>
            <a:pPr marL="0" indent="0">
              <a:buNone/>
            </a:pPr>
            <a:endParaRPr lang="en-NL"/>
          </a:p>
        </p:txBody>
      </p:sp>
    </p:spTree>
    <p:extLst>
      <p:ext uri="{BB962C8B-B14F-4D97-AF65-F5344CB8AC3E}">
        <p14:creationId xmlns:p14="http://schemas.microsoft.com/office/powerpoint/2010/main" val="2898901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p:txBody>
          <a:bodyPr/>
          <a:lstStyle/>
          <a:p>
            <a:r>
              <a:rPr lang="en-US"/>
              <a:t>Access to IB in the US – by Race/Ethnicity</a:t>
            </a:r>
            <a:endParaRPr lang="en-NL"/>
          </a:p>
        </p:txBody>
      </p:sp>
      <p:sp>
        <p:nvSpPr>
          <p:cNvPr id="3" name="Content Placeholder 3">
            <a:extLst>
              <a:ext uri="{FF2B5EF4-FFF2-40B4-BE49-F238E27FC236}">
                <a16:creationId xmlns:a16="http://schemas.microsoft.com/office/drawing/2014/main" id="{CF2F7D01-08F3-380D-45DC-8616388D6511}"/>
              </a:ext>
            </a:extLst>
          </p:cNvPr>
          <p:cNvSpPr txBox="1">
            <a:spLocks/>
          </p:cNvSpPr>
          <p:nvPr/>
        </p:nvSpPr>
        <p:spPr>
          <a:xfrm>
            <a:off x="675342" y="1627356"/>
            <a:ext cx="2991783" cy="4308181"/>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t>Compared to enrollment percentages at all US schools… </a:t>
            </a:r>
          </a:p>
          <a:p>
            <a:pPr marL="0" indent="0">
              <a:buFont typeface="Arial"/>
              <a:buNone/>
            </a:pPr>
            <a:endParaRPr lang="en-US"/>
          </a:p>
          <a:p>
            <a:pPr marL="0" indent="0">
              <a:buFont typeface="Arial"/>
              <a:buNone/>
            </a:pPr>
            <a:r>
              <a:rPr lang="en-US"/>
              <a:t>US IB World Schools have greater percentages of students from traditionally underserved racial and ethnic groups, such as Hispanic or Latino and Black or African American students</a:t>
            </a:r>
          </a:p>
        </p:txBody>
      </p:sp>
      <p:pic>
        <p:nvPicPr>
          <p:cNvPr id="8" name="Picture 7">
            <a:extLst>
              <a:ext uri="{FF2B5EF4-FFF2-40B4-BE49-F238E27FC236}">
                <a16:creationId xmlns:a16="http://schemas.microsoft.com/office/drawing/2014/main" id="{3B1666C8-326B-D814-6A36-4850387F7660}"/>
              </a:ext>
            </a:extLst>
          </p:cNvPr>
          <p:cNvPicPr>
            <a:picLocks noChangeAspect="1"/>
          </p:cNvPicPr>
          <p:nvPr/>
        </p:nvPicPr>
        <p:blipFill>
          <a:blip r:embed="rId3"/>
          <a:stretch>
            <a:fillRect/>
          </a:stretch>
        </p:blipFill>
        <p:spPr>
          <a:xfrm>
            <a:off x="3825160" y="1627356"/>
            <a:ext cx="7900837" cy="4124702"/>
          </a:xfrm>
          <a:prstGeom prst="rect">
            <a:avLst/>
          </a:prstGeom>
        </p:spPr>
      </p:pic>
      <p:sp>
        <p:nvSpPr>
          <p:cNvPr id="9" name="Content Placeholder 3">
            <a:extLst>
              <a:ext uri="{FF2B5EF4-FFF2-40B4-BE49-F238E27FC236}">
                <a16:creationId xmlns:a16="http://schemas.microsoft.com/office/drawing/2014/main" id="{0B1ADF99-58B0-423D-2133-671FD2385E79}"/>
              </a:ext>
            </a:extLst>
          </p:cNvPr>
          <p:cNvSpPr txBox="1">
            <a:spLocks/>
          </p:cNvSpPr>
          <p:nvPr/>
        </p:nvSpPr>
        <p:spPr>
          <a:xfrm>
            <a:off x="4410076" y="1179577"/>
            <a:ext cx="6667500" cy="447779"/>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400" b="1"/>
              <a:t>Percentage of school enrollment by race and ethnicity for all US schools compared to all US IB World Schools (school-level data), 2022-2023</a:t>
            </a:r>
          </a:p>
        </p:txBody>
      </p:sp>
    </p:spTree>
    <p:extLst>
      <p:ext uri="{BB962C8B-B14F-4D97-AF65-F5344CB8AC3E}">
        <p14:creationId xmlns:p14="http://schemas.microsoft.com/office/powerpoint/2010/main" val="4002696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p:txBody>
          <a:bodyPr/>
          <a:lstStyle/>
          <a:p>
            <a:r>
              <a:rPr lang="en-US"/>
              <a:t>Access to IB in the US – by Poverty Groups</a:t>
            </a:r>
            <a:endParaRPr lang="en-NL"/>
          </a:p>
        </p:txBody>
      </p:sp>
      <p:sp>
        <p:nvSpPr>
          <p:cNvPr id="3" name="Content Placeholder 3">
            <a:extLst>
              <a:ext uri="{FF2B5EF4-FFF2-40B4-BE49-F238E27FC236}">
                <a16:creationId xmlns:a16="http://schemas.microsoft.com/office/drawing/2014/main" id="{CF2F7D01-08F3-380D-45DC-8616388D6511}"/>
              </a:ext>
            </a:extLst>
          </p:cNvPr>
          <p:cNvSpPr txBox="1">
            <a:spLocks/>
          </p:cNvSpPr>
          <p:nvPr/>
        </p:nvSpPr>
        <p:spPr>
          <a:xfrm>
            <a:off x="675342" y="2781300"/>
            <a:ext cx="2991783" cy="3154237"/>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t>The socioeconomic status of IB World Schools closely mirrors the proportion nationally.</a:t>
            </a:r>
          </a:p>
        </p:txBody>
      </p:sp>
      <p:pic>
        <p:nvPicPr>
          <p:cNvPr id="7" name="Picture 6">
            <a:extLst>
              <a:ext uri="{FF2B5EF4-FFF2-40B4-BE49-F238E27FC236}">
                <a16:creationId xmlns:a16="http://schemas.microsoft.com/office/drawing/2014/main" id="{8B31FED4-F53E-2F18-D6BB-01B7E703B055}"/>
              </a:ext>
            </a:extLst>
          </p:cNvPr>
          <p:cNvPicPr>
            <a:picLocks noChangeAspect="1"/>
          </p:cNvPicPr>
          <p:nvPr/>
        </p:nvPicPr>
        <p:blipFill>
          <a:blip r:embed="rId3"/>
          <a:stretch>
            <a:fillRect/>
          </a:stretch>
        </p:blipFill>
        <p:spPr>
          <a:xfrm>
            <a:off x="3949241" y="1627356"/>
            <a:ext cx="7567417" cy="4051405"/>
          </a:xfrm>
          <a:prstGeom prst="rect">
            <a:avLst/>
          </a:prstGeom>
        </p:spPr>
      </p:pic>
      <p:sp>
        <p:nvSpPr>
          <p:cNvPr id="6" name="Content Placeholder 3">
            <a:extLst>
              <a:ext uri="{FF2B5EF4-FFF2-40B4-BE49-F238E27FC236}">
                <a16:creationId xmlns:a16="http://schemas.microsoft.com/office/drawing/2014/main" id="{CE9651D4-72D3-7432-BF3A-685440D78995}"/>
              </a:ext>
            </a:extLst>
          </p:cNvPr>
          <p:cNvSpPr txBox="1">
            <a:spLocks/>
          </p:cNvSpPr>
          <p:nvPr/>
        </p:nvSpPr>
        <p:spPr>
          <a:xfrm>
            <a:off x="3949241" y="1393605"/>
            <a:ext cx="7567417" cy="302999"/>
          </a:xfrm>
          <a:prstGeom prst="rect">
            <a:avLst/>
          </a:prstGeom>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400" b="1"/>
              <a:t>Percent of all US public schools and IB US public schools by poverty levels, 2022-2023</a:t>
            </a:r>
          </a:p>
        </p:txBody>
      </p:sp>
    </p:spTree>
    <p:extLst>
      <p:ext uri="{BB962C8B-B14F-4D97-AF65-F5344CB8AC3E}">
        <p14:creationId xmlns:p14="http://schemas.microsoft.com/office/powerpoint/2010/main" val="1434289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B94203-DC24-2852-60D0-1A1681304DDC}"/>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713362C7-DF32-6D39-9DB7-D807B8D9450D}"/>
              </a:ext>
            </a:extLst>
          </p:cNvPr>
          <p:cNvSpPr>
            <a:spLocks noGrp="1"/>
          </p:cNvSpPr>
          <p:nvPr>
            <p:ph type="title"/>
          </p:nvPr>
        </p:nvSpPr>
        <p:spPr>
          <a:xfrm>
            <a:off x="700088" y="247650"/>
            <a:ext cx="7062787" cy="1158875"/>
          </a:xfrm>
        </p:spPr>
        <p:txBody>
          <a:bodyPr vert="horz" lIns="91440" tIns="45720" rIns="91440" bIns="45720" rtlCol="0" anchor="ctr">
            <a:normAutofit fontScale="90000"/>
          </a:bodyPr>
          <a:lstStyle/>
          <a:p>
            <a:pPr algn="ctr"/>
            <a:r>
              <a:rPr lang="en-US" sz="4000" kern="1200">
                <a:solidFill>
                  <a:srgbClr val="FFFFFF"/>
                </a:solidFill>
                <a:latin typeface="+mj-lt"/>
                <a:ea typeface="+mj-ea"/>
                <a:cs typeface="+mj-cs"/>
              </a:rPr>
              <a:t>DP graduates show higher persistence than the national average  </a:t>
            </a:r>
          </a:p>
        </p:txBody>
      </p:sp>
      <p:pic>
        <p:nvPicPr>
          <p:cNvPr id="3" name="Picture 2">
            <a:extLst>
              <a:ext uri="{FF2B5EF4-FFF2-40B4-BE49-F238E27FC236}">
                <a16:creationId xmlns:a16="http://schemas.microsoft.com/office/drawing/2014/main" id="{A4D77765-F2FB-2174-060B-572CFF11CBF0}"/>
              </a:ext>
            </a:extLst>
          </p:cNvPr>
          <p:cNvPicPr>
            <a:picLocks noChangeAspect="1"/>
          </p:cNvPicPr>
          <p:nvPr/>
        </p:nvPicPr>
        <p:blipFill>
          <a:blip r:embed="rId3"/>
          <a:stretch>
            <a:fillRect/>
          </a:stretch>
        </p:blipFill>
        <p:spPr>
          <a:xfrm>
            <a:off x="-3" y="2059989"/>
            <a:ext cx="12192000" cy="4550361"/>
          </a:xfrm>
          <a:prstGeom prst="rect">
            <a:avLst/>
          </a:prstGeom>
        </p:spPr>
      </p:pic>
    </p:spTree>
    <p:extLst>
      <p:ext uri="{BB962C8B-B14F-4D97-AF65-F5344CB8AC3E}">
        <p14:creationId xmlns:p14="http://schemas.microsoft.com/office/powerpoint/2010/main" val="3884260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F1CD3-FFE0-34D6-100A-C7DA3C71886B}"/>
              </a:ext>
            </a:extLst>
          </p:cNvPr>
          <p:cNvSpPr>
            <a:spLocks noGrp="1"/>
          </p:cNvSpPr>
          <p:nvPr>
            <p:ph type="title"/>
          </p:nvPr>
        </p:nvSpPr>
        <p:spPr/>
        <p:txBody>
          <a:bodyPr>
            <a:normAutofit/>
          </a:bodyPr>
          <a:lstStyle/>
          <a:p>
            <a:r>
              <a:rPr lang="en-US"/>
              <a:t>There</a:t>
            </a:r>
            <a:r>
              <a:rPr lang="en-US" sz="2800" b="0" i="0" u="none" strike="noStrike" baseline="0">
                <a:solidFill>
                  <a:srgbClr val="56585A"/>
                </a:solidFill>
                <a:latin typeface="Myriad Pro" panose="020B0503030403020204"/>
              </a:rPr>
              <a:t> </a:t>
            </a:r>
            <a:r>
              <a:rPr lang="en-US"/>
              <a:t>are currently 175 schools offering the CP in the US</a:t>
            </a:r>
          </a:p>
        </p:txBody>
      </p:sp>
      <p:pic>
        <p:nvPicPr>
          <p:cNvPr id="5" name="Content Placeholder 4">
            <a:extLst>
              <a:ext uri="{FF2B5EF4-FFF2-40B4-BE49-F238E27FC236}">
                <a16:creationId xmlns:a16="http://schemas.microsoft.com/office/drawing/2014/main" id="{6A22EAAD-EAC2-F730-F670-5E0AC2B986B4}"/>
              </a:ext>
            </a:extLst>
          </p:cNvPr>
          <p:cNvPicPr>
            <a:picLocks noGrp="1" noChangeAspect="1"/>
          </p:cNvPicPr>
          <p:nvPr>
            <p:ph idx="1"/>
          </p:nvPr>
        </p:nvPicPr>
        <p:blipFill>
          <a:blip r:embed="rId3"/>
          <a:stretch>
            <a:fillRect/>
          </a:stretch>
        </p:blipFill>
        <p:spPr>
          <a:xfrm>
            <a:off x="1775012" y="1178873"/>
            <a:ext cx="8565775" cy="5695508"/>
          </a:xfrm>
        </p:spPr>
      </p:pic>
    </p:spTree>
    <p:extLst>
      <p:ext uri="{BB962C8B-B14F-4D97-AF65-F5344CB8AC3E}">
        <p14:creationId xmlns:p14="http://schemas.microsoft.com/office/powerpoint/2010/main" val="2540903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a hallway&#10;&#10;Description automatically generated">
            <a:extLst>
              <a:ext uri="{FF2B5EF4-FFF2-40B4-BE49-F238E27FC236}">
                <a16:creationId xmlns:a16="http://schemas.microsoft.com/office/drawing/2014/main" id="{36D93429-2D57-9A12-4A12-31DDF1C5CF6B}"/>
              </a:ext>
            </a:extLst>
          </p:cNvPr>
          <p:cNvPicPr>
            <a:picLocks noChangeAspect="1"/>
          </p:cNvPicPr>
          <p:nvPr/>
        </p:nvPicPr>
        <p:blipFill>
          <a:blip r:embed="rId3"/>
          <a:stretch>
            <a:fillRect/>
          </a:stretch>
        </p:blipFill>
        <p:spPr>
          <a:xfrm>
            <a:off x="3009" y="0"/>
            <a:ext cx="12185982" cy="6858000"/>
          </a:xfrm>
          <a:prstGeom prst="rect">
            <a:avLst/>
          </a:prstGeom>
        </p:spPr>
      </p:pic>
    </p:spTree>
    <p:extLst>
      <p:ext uri="{BB962C8B-B14F-4D97-AF65-F5344CB8AC3E}">
        <p14:creationId xmlns:p14="http://schemas.microsoft.com/office/powerpoint/2010/main" val="990109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42177-8F12-B149-8CC0-0145A7F02B46}"/>
              </a:ext>
            </a:extLst>
          </p:cNvPr>
          <p:cNvSpPr>
            <a:spLocks noGrp="1"/>
          </p:cNvSpPr>
          <p:nvPr>
            <p:ph type="title"/>
          </p:nvPr>
        </p:nvSpPr>
        <p:spPr>
          <a:xfrm>
            <a:off x="675341" y="444841"/>
            <a:ext cx="10907059" cy="968841"/>
          </a:xfrm>
        </p:spPr>
        <p:txBody>
          <a:bodyPr anchor="t">
            <a:normAutofit/>
          </a:bodyPr>
          <a:lstStyle/>
          <a:p>
            <a:r>
              <a:rPr lang="en-US"/>
              <a:t>Thank You!</a:t>
            </a:r>
            <a:endParaRPr lang="en-NL"/>
          </a:p>
        </p:txBody>
      </p:sp>
      <p:sp>
        <p:nvSpPr>
          <p:cNvPr id="3" name="Content Placeholder 2">
            <a:extLst>
              <a:ext uri="{FF2B5EF4-FFF2-40B4-BE49-F238E27FC236}">
                <a16:creationId xmlns:a16="http://schemas.microsoft.com/office/drawing/2014/main" id="{09E9BC02-1F38-A84A-B9A9-3D1C355C7B94}"/>
              </a:ext>
            </a:extLst>
          </p:cNvPr>
          <p:cNvSpPr>
            <a:spLocks noGrp="1"/>
          </p:cNvSpPr>
          <p:nvPr>
            <p:ph sz="half" idx="1"/>
          </p:nvPr>
        </p:nvSpPr>
        <p:spPr>
          <a:xfrm>
            <a:off x="683677" y="1491917"/>
            <a:ext cx="5268970" cy="4627530"/>
          </a:xfrm>
        </p:spPr>
        <p:txBody>
          <a:bodyPr anchor="t">
            <a:normAutofit/>
          </a:bodyPr>
          <a:lstStyle/>
          <a:p>
            <a:pPr marL="0" indent="0">
              <a:buNone/>
            </a:pPr>
            <a:r>
              <a:rPr lang="en-US"/>
              <a:t>The full report is available at: </a:t>
            </a:r>
            <a:r>
              <a:rPr lang="en-US" b="0" i="0" u="sng" strike="noStrike" baseline="0"/>
              <a:t>www.ibo.org/en/research/ </a:t>
            </a:r>
          </a:p>
          <a:p>
            <a:endParaRPr lang="en-US" u="sng"/>
          </a:p>
          <a:p>
            <a:pPr marL="0" indent="0">
              <a:buNone/>
            </a:pPr>
            <a:r>
              <a:rPr lang="en-US"/>
              <a:t>If you have additional questions after today, please feel free to email:</a:t>
            </a:r>
          </a:p>
          <a:p>
            <a:endParaRPr lang="en-SG"/>
          </a:p>
          <a:p>
            <a:pPr marL="576000" lvl="2" indent="0">
              <a:buNone/>
            </a:pPr>
            <a:r>
              <a:rPr lang="en-SG">
                <a:hlinkClick r:id="rId3"/>
              </a:rPr>
              <a:t>Ellen.Sawtell@ibo.org</a:t>
            </a:r>
            <a:r>
              <a:rPr lang="en-SG"/>
              <a:t> </a:t>
            </a:r>
          </a:p>
          <a:p>
            <a:pPr marL="576000" lvl="2" indent="0">
              <a:buNone/>
            </a:pPr>
            <a:r>
              <a:rPr lang="en-SG">
                <a:hlinkClick r:id="rId4"/>
              </a:rPr>
              <a:t>Jarrett.Stuart@ibo.org</a:t>
            </a:r>
            <a:r>
              <a:rPr lang="en-SG"/>
              <a:t> </a:t>
            </a:r>
          </a:p>
          <a:p>
            <a:endParaRPr lang="en-NL"/>
          </a:p>
        </p:txBody>
      </p:sp>
      <p:pic>
        <p:nvPicPr>
          <p:cNvPr id="5" name="Picture 4" descr="A qr code on a white background&#10;&#10;Description automatically generated">
            <a:extLst>
              <a:ext uri="{FF2B5EF4-FFF2-40B4-BE49-F238E27FC236}">
                <a16:creationId xmlns:a16="http://schemas.microsoft.com/office/drawing/2014/main" id="{0EACBDB4-734B-6271-EDAA-F408AD6ACA29}"/>
              </a:ext>
            </a:extLst>
          </p:cNvPr>
          <p:cNvPicPr>
            <a:picLocks noChangeAspect="1"/>
          </p:cNvPicPr>
          <p:nvPr/>
        </p:nvPicPr>
        <p:blipFill>
          <a:blip r:embed="rId5"/>
          <a:stretch>
            <a:fillRect/>
          </a:stretch>
        </p:blipFill>
        <p:spPr>
          <a:xfrm>
            <a:off x="6619261" y="738155"/>
            <a:ext cx="4627530" cy="4627530"/>
          </a:xfrm>
          <a:prstGeom prst="rect">
            <a:avLst/>
          </a:prstGeom>
          <a:noFill/>
        </p:spPr>
      </p:pic>
    </p:spTree>
    <p:extLst>
      <p:ext uri="{BB962C8B-B14F-4D97-AF65-F5344CB8AC3E}">
        <p14:creationId xmlns:p14="http://schemas.microsoft.com/office/powerpoint/2010/main" val="2803700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BBF33-451C-4740-A687-3BF160BE2563}"/>
              </a:ext>
            </a:extLst>
          </p:cNvPr>
          <p:cNvSpPr>
            <a:spLocks noGrp="1"/>
          </p:cNvSpPr>
          <p:nvPr>
            <p:ph type="ctrTitle"/>
          </p:nvPr>
        </p:nvSpPr>
        <p:spPr>
          <a:xfrm>
            <a:off x="720437" y="2457764"/>
            <a:ext cx="10949049" cy="1588561"/>
          </a:xfrm>
        </p:spPr>
        <p:txBody>
          <a:bodyPr/>
          <a:lstStyle/>
          <a:p>
            <a:r>
              <a:rPr lang="en-US"/>
              <a:t>Thank you for attending the session</a:t>
            </a:r>
            <a:endParaRPr lang="en-NL"/>
          </a:p>
        </p:txBody>
      </p:sp>
      <p:sp>
        <p:nvSpPr>
          <p:cNvPr id="3" name="Subtitle 2">
            <a:extLst>
              <a:ext uri="{FF2B5EF4-FFF2-40B4-BE49-F238E27FC236}">
                <a16:creationId xmlns:a16="http://schemas.microsoft.com/office/drawing/2014/main" id="{2C803EA6-337E-9246-9B30-51AACDDFB1BC}"/>
              </a:ext>
            </a:extLst>
          </p:cNvPr>
          <p:cNvSpPr>
            <a:spLocks noGrp="1"/>
          </p:cNvSpPr>
          <p:nvPr>
            <p:ph type="subTitle" idx="1"/>
          </p:nvPr>
        </p:nvSpPr>
        <p:spPr>
          <a:xfrm>
            <a:off x="720437" y="2816013"/>
            <a:ext cx="10949049" cy="872062"/>
          </a:xfrm>
        </p:spPr>
        <p:txBody>
          <a:bodyPr/>
          <a:lstStyle/>
          <a:p>
            <a:pPr marL="0" indent="0">
              <a:buNone/>
            </a:pPr>
            <a:r>
              <a:rPr lang="en-SG"/>
              <a:t>Please take a moment to fill out the feedback survey for this session.</a:t>
            </a:r>
          </a:p>
          <a:p>
            <a:pPr marL="0" indent="0">
              <a:buNone/>
            </a:pPr>
            <a:r>
              <a:rPr lang="en-SG"/>
              <a:t>Visit </a:t>
            </a:r>
            <a:r>
              <a:rPr lang="en-SG">
                <a:solidFill>
                  <a:schemeClr val="tx1">
                    <a:lumMod val="20000"/>
                    <a:lumOff val="80000"/>
                  </a:schemeClr>
                </a:solidFill>
                <a:hlinkClick r:id="rId3">
                  <a:extLst>
                    <a:ext uri="{A12FA001-AC4F-418D-AE19-62706E023703}">
                      <ahyp:hlinkClr xmlns:ahyp="http://schemas.microsoft.com/office/drawing/2018/hyperlinkcolor" val="tx"/>
                    </a:ext>
                  </a:extLst>
                </a:hlinkClick>
              </a:rPr>
              <a:t>https://forms.office.com/r/PGfCfckPeW</a:t>
            </a:r>
            <a:r>
              <a:rPr lang="en-SG">
                <a:solidFill>
                  <a:schemeClr val="tx1">
                    <a:lumMod val="20000"/>
                    <a:lumOff val="80000"/>
                  </a:schemeClr>
                </a:solidFill>
              </a:rPr>
              <a:t> </a:t>
            </a:r>
            <a:r>
              <a:rPr lang="en-SG"/>
              <a:t>or scan this QR code</a:t>
            </a:r>
            <a:endParaRPr lang="en-US"/>
          </a:p>
        </p:txBody>
      </p:sp>
      <p:pic>
        <p:nvPicPr>
          <p:cNvPr id="4" name="Picture 3" descr="A qr code on a screen&#10;&#10;Description automatically generated">
            <a:extLst>
              <a:ext uri="{FF2B5EF4-FFF2-40B4-BE49-F238E27FC236}">
                <a16:creationId xmlns:a16="http://schemas.microsoft.com/office/drawing/2014/main" id="{DE877CA0-F572-B5D0-0EE5-849AACDE39A3}"/>
              </a:ext>
            </a:extLst>
          </p:cNvPr>
          <p:cNvPicPr>
            <a:picLocks noChangeAspect="1"/>
          </p:cNvPicPr>
          <p:nvPr/>
        </p:nvPicPr>
        <p:blipFill rotWithShape="1">
          <a:blip r:embed="rId4"/>
          <a:srcRect l="24442" t="35475" r="24496" b="13463"/>
          <a:stretch/>
        </p:blipFill>
        <p:spPr>
          <a:xfrm>
            <a:off x="720437" y="3882723"/>
            <a:ext cx="1720558" cy="1720558"/>
          </a:xfrm>
          <a:prstGeom prst="roundRect">
            <a:avLst>
              <a:gd name="adj" fmla="val 5725"/>
            </a:avLst>
          </a:prstGeom>
        </p:spPr>
      </p:pic>
    </p:spTree>
    <p:extLst>
      <p:ext uri="{BB962C8B-B14F-4D97-AF65-F5344CB8AC3E}">
        <p14:creationId xmlns:p14="http://schemas.microsoft.com/office/powerpoint/2010/main" val="342034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E929EF-625B-9BB4-49AF-F1F43522A13F}"/>
              </a:ext>
            </a:extLst>
          </p:cNvPr>
          <p:cNvSpPr>
            <a:spLocks noGrp="1"/>
          </p:cNvSpPr>
          <p:nvPr>
            <p:ph type="title"/>
          </p:nvPr>
        </p:nvSpPr>
        <p:spPr>
          <a:xfrm>
            <a:off x="185057" y="311290"/>
            <a:ext cx="11729439" cy="968841"/>
          </a:xfrm>
        </p:spPr>
        <p:txBody>
          <a:bodyPr>
            <a:noAutofit/>
          </a:bodyPr>
          <a:lstStyle/>
          <a:p>
            <a:pPr algn="ctr"/>
            <a:r>
              <a:rPr lang="en-US" sz="2400"/>
              <a:t>Brookings recognizes that the IB provides transformational education—</a:t>
            </a:r>
            <a:r>
              <a:rPr lang="en-US" sz="2800">
                <a:effectLst/>
                <a:latin typeface="UICTFontTextStyleBody"/>
                <a:ea typeface="Calibri" panose="020F0502020204030204" pitchFamily="34" charset="0"/>
                <a:cs typeface="Calibri" panose="020F0502020204030204" pitchFamily="34" charset="0"/>
              </a:rPr>
              <a:t>setting high expectations for both academic learning and holistic student development</a:t>
            </a:r>
            <a:endParaRPr lang="en-US" sz="2400"/>
          </a:p>
        </p:txBody>
      </p:sp>
      <p:pic>
        <p:nvPicPr>
          <p:cNvPr id="5" name="Picture 4">
            <a:extLst>
              <a:ext uri="{FF2B5EF4-FFF2-40B4-BE49-F238E27FC236}">
                <a16:creationId xmlns:a16="http://schemas.microsoft.com/office/drawing/2014/main" id="{D15C8449-425E-DE4C-2BC7-5D0BB6CDED08}"/>
              </a:ext>
            </a:extLst>
          </p:cNvPr>
          <p:cNvPicPr>
            <a:picLocks noChangeAspect="1"/>
          </p:cNvPicPr>
          <p:nvPr/>
        </p:nvPicPr>
        <p:blipFill rotWithShape="1">
          <a:blip r:embed="rId3"/>
          <a:srcRect t="4740"/>
          <a:stretch/>
        </p:blipFill>
        <p:spPr>
          <a:xfrm>
            <a:off x="3550747" y="1439936"/>
            <a:ext cx="5870965" cy="4572000"/>
          </a:xfrm>
          <a:prstGeom prst="rect">
            <a:avLst/>
          </a:prstGeom>
          <a:noFill/>
        </p:spPr>
      </p:pic>
      <p:sp>
        <p:nvSpPr>
          <p:cNvPr id="6" name="TextBox 5">
            <a:extLst>
              <a:ext uri="{FF2B5EF4-FFF2-40B4-BE49-F238E27FC236}">
                <a16:creationId xmlns:a16="http://schemas.microsoft.com/office/drawing/2014/main" id="{7AED6109-94DE-E1BB-CE9E-BCF976D707B4}"/>
              </a:ext>
            </a:extLst>
          </p:cNvPr>
          <p:cNvSpPr txBox="1"/>
          <p:nvPr/>
        </p:nvSpPr>
        <p:spPr>
          <a:xfrm>
            <a:off x="3686065" y="6177378"/>
            <a:ext cx="57356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4B8D"/>
                </a:solidFill>
                <a:effectLst/>
                <a:uLnTx/>
                <a:uFillTx/>
                <a:latin typeface="Arial"/>
                <a:ea typeface="+mn-ea"/>
                <a:cs typeface="+mn-cs"/>
              </a:rPr>
              <a:t>Brookings dimensions of holistic student development</a:t>
            </a:r>
          </a:p>
        </p:txBody>
      </p:sp>
    </p:spTree>
    <p:extLst>
      <p:ext uri="{BB962C8B-B14F-4D97-AF65-F5344CB8AC3E}">
        <p14:creationId xmlns:p14="http://schemas.microsoft.com/office/powerpoint/2010/main" val="353832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4BEF1D2-51C1-8394-7C95-0E45F6351F29}"/>
              </a:ext>
            </a:extLst>
          </p:cNvPr>
          <p:cNvSpPr txBox="1">
            <a:spLocks/>
          </p:cNvSpPr>
          <p:nvPr/>
        </p:nvSpPr>
        <p:spPr>
          <a:xfrm>
            <a:off x="642470" y="190633"/>
            <a:ext cx="10907059" cy="446993"/>
          </a:xfrm>
          <a:prstGeom prst="rect">
            <a:avLst/>
          </a:prstGeom>
        </p:spPr>
        <p:txBody>
          <a:bodyPr vert="horz" lIns="0" tIns="0" rIns="0" bIns="0" rtlCol="0" anchor="t" anchorCtr="0">
            <a:normAutofit fontScale="97500" lnSpcReduction="10000"/>
          </a:bodyPr>
          <a:lstStyle>
            <a:lvl1pPr algn="l" defTabSz="457200" rtl="0" eaLnBrk="1" latinLnBrk="0" hangingPunct="1">
              <a:lnSpc>
                <a:spcPct val="90000"/>
              </a:lnSpc>
              <a:spcBef>
                <a:spcPct val="0"/>
              </a:spcBef>
              <a:buNone/>
              <a:defRPr sz="3600" b="1" kern="1200">
                <a:solidFill>
                  <a:srgbClr val="1AB7EA"/>
                </a:solidFill>
                <a:latin typeface="Myriad Pro"/>
                <a:ea typeface="+mj-ea"/>
                <a:cs typeface="Myriad Pro"/>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1AB7EA"/>
                </a:solidFill>
                <a:effectLst/>
                <a:uLnTx/>
                <a:uFillTx/>
                <a:latin typeface="Myriad Pro"/>
                <a:ea typeface="+mj-ea"/>
              </a:rPr>
              <a:t>Rigorous Academic Learning</a:t>
            </a:r>
          </a:p>
        </p:txBody>
      </p:sp>
      <p:sp>
        <p:nvSpPr>
          <p:cNvPr id="14" name="Title 1">
            <a:extLst>
              <a:ext uri="{FF2B5EF4-FFF2-40B4-BE49-F238E27FC236}">
                <a16:creationId xmlns:a16="http://schemas.microsoft.com/office/drawing/2014/main" id="{00257CB6-C63D-2379-0E53-6FC514BAE0E2}"/>
              </a:ext>
            </a:extLst>
          </p:cNvPr>
          <p:cNvSpPr txBox="1">
            <a:spLocks/>
          </p:cNvSpPr>
          <p:nvPr/>
        </p:nvSpPr>
        <p:spPr>
          <a:xfrm>
            <a:off x="824236" y="1051518"/>
            <a:ext cx="10907059" cy="968841"/>
          </a:xfrm>
          <a:prstGeom prst="rect">
            <a:avLst/>
          </a:prstGeom>
        </p:spPr>
        <p:txBody>
          <a:bodyPr vert="horz" lIns="0" tIns="0" rIns="0" bIns="0" rtlCol="0" anchor="t" anchorCtr="0">
            <a:normAutofit/>
          </a:bodyPr>
          <a:lstStyle>
            <a:lvl1pPr algn="l" defTabSz="457200" rtl="0" eaLnBrk="1" latinLnBrk="0" hangingPunct="1">
              <a:lnSpc>
                <a:spcPct val="90000"/>
              </a:lnSpc>
              <a:spcBef>
                <a:spcPct val="0"/>
              </a:spcBef>
              <a:buNone/>
              <a:defRPr sz="3600" b="1" kern="1200">
                <a:solidFill>
                  <a:srgbClr val="1AB7EA"/>
                </a:solidFill>
                <a:latin typeface="Myriad Pro"/>
                <a:ea typeface="+mj-ea"/>
                <a:cs typeface="Myriad Pro"/>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4B8D"/>
                </a:solidFill>
                <a:effectLst/>
                <a:uLnTx/>
                <a:uFillTx/>
                <a:latin typeface="Myriad Pro"/>
                <a:ea typeface="+mj-ea"/>
              </a:rPr>
              <a:t>The DP offers world-class courses</a:t>
            </a:r>
          </a:p>
        </p:txBody>
      </p:sp>
      <p:pic>
        <p:nvPicPr>
          <p:cNvPr id="16" name="Picture 15">
            <a:extLst>
              <a:ext uri="{FF2B5EF4-FFF2-40B4-BE49-F238E27FC236}">
                <a16:creationId xmlns:a16="http://schemas.microsoft.com/office/drawing/2014/main" id="{5C33E198-3775-5CCC-4016-38B828CFAE6D}"/>
              </a:ext>
            </a:extLst>
          </p:cNvPr>
          <p:cNvPicPr>
            <a:picLocks noChangeAspect="1"/>
          </p:cNvPicPr>
          <p:nvPr/>
        </p:nvPicPr>
        <p:blipFill>
          <a:blip r:embed="rId3"/>
          <a:stretch>
            <a:fillRect/>
          </a:stretch>
        </p:blipFill>
        <p:spPr>
          <a:xfrm>
            <a:off x="0" y="1732721"/>
            <a:ext cx="6266913" cy="4023360"/>
          </a:xfrm>
          <a:prstGeom prst="rect">
            <a:avLst/>
          </a:prstGeom>
        </p:spPr>
      </p:pic>
      <p:pic>
        <p:nvPicPr>
          <p:cNvPr id="17" name="Picture 16">
            <a:extLst>
              <a:ext uri="{FF2B5EF4-FFF2-40B4-BE49-F238E27FC236}">
                <a16:creationId xmlns:a16="http://schemas.microsoft.com/office/drawing/2014/main" id="{2197C549-2919-C8EE-C71D-801234CE0797}"/>
              </a:ext>
            </a:extLst>
          </p:cNvPr>
          <p:cNvPicPr>
            <a:picLocks noChangeAspect="1"/>
          </p:cNvPicPr>
          <p:nvPr/>
        </p:nvPicPr>
        <p:blipFill>
          <a:blip r:embed="rId4"/>
          <a:stretch>
            <a:fillRect/>
          </a:stretch>
        </p:blipFill>
        <p:spPr>
          <a:xfrm>
            <a:off x="6266913" y="2294806"/>
            <a:ext cx="5894293" cy="3121509"/>
          </a:xfrm>
          <a:prstGeom prst="rect">
            <a:avLst/>
          </a:prstGeom>
        </p:spPr>
      </p:pic>
    </p:spTree>
    <p:extLst>
      <p:ext uri="{BB962C8B-B14F-4D97-AF65-F5344CB8AC3E}">
        <p14:creationId xmlns:p14="http://schemas.microsoft.com/office/powerpoint/2010/main" val="3239340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5D7600E-9FA6-4D9E-A26D-900BAD49445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Gill Sans Nova Light" panose="020F0302020204030204" pitchFamily="34" charset="0"/>
              <a:ea typeface="+mn-ea"/>
            </a:endParaRPr>
          </a:p>
        </p:txBody>
      </p:sp>
      <p:sp>
        <p:nvSpPr>
          <p:cNvPr id="12" name="Title 1">
            <a:extLst>
              <a:ext uri="{FF2B5EF4-FFF2-40B4-BE49-F238E27FC236}">
                <a16:creationId xmlns:a16="http://schemas.microsoft.com/office/drawing/2014/main" id="{69404D06-BDA2-4C61-AE9A-5CD5093A5C9A}"/>
              </a:ext>
            </a:extLst>
          </p:cNvPr>
          <p:cNvSpPr txBox="1">
            <a:spLocks/>
          </p:cNvSpPr>
          <p:nvPr/>
        </p:nvSpPr>
        <p:spPr>
          <a:xfrm>
            <a:off x="189394" y="886637"/>
            <a:ext cx="5692157" cy="1214144"/>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600" b="1" kern="1200">
                <a:solidFill>
                  <a:srgbClr val="1AB7EA"/>
                </a:solidFill>
                <a:latin typeface="Myriad Pro"/>
                <a:ea typeface="+mj-ea"/>
                <a:cs typeface="Myriad Pro"/>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rgbClr val="1AB7EA"/>
                </a:solidFill>
                <a:effectLst/>
                <a:uLnTx/>
                <a:uFillTx/>
                <a:latin typeface="Myriad Pro"/>
                <a:ea typeface="+mj-ea"/>
              </a:rPr>
              <a:t>On a global level, PYP and MYP students performed as well or better than students from non-IB schools in all subject areas and grade levels on the ISA</a:t>
            </a:r>
            <a:endParaRPr kumimoji="0" lang="en-NL" sz="2000" b="1" i="0" u="none" strike="noStrike" kern="1200" cap="none" spc="0" normalizeH="0" baseline="0" noProof="0">
              <a:ln>
                <a:noFill/>
              </a:ln>
              <a:solidFill>
                <a:srgbClr val="1AB7EA"/>
              </a:solidFill>
              <a:effectLst/>
              <a:uLnTx/>
              <a:uFillTx/>
              <a:latin typeface="Myriad Pro"/>
              <a:ea typeface="+mj-ea"/>
            </a:endParaRPr>
          </a:p>
        </p:txBody>
      </p:sp>
      <p:sp>
        <p:nvSpPr>
          <p:cNvPr id="15" name="Title 1">
            <a:extLst>
              <a:ext uri="{FF2B5EF4-FFF2-40B4-BE49-F238E27FC236}">
                <a16:creationId xmlns:a16="http://schemas.microsoft.com/office/drawing/2014/main" id="{3C44FBC0-DD58-46C1-99B6-9FE8CC4FDB0D}"/>
              </a:ext>
            </a:extLst>
          </p:cNvPr>
          <p:cNvSpPr txBox="1">
            <a:spLocks/>
          </p:cNvSpPr>
          <p:nvPr/>
        </p:nvSpPr>
        <p:spPr>
          <a:xfrm>
            <a:off x="604327" y="5491560"/>
            <a:ext cx="3361617" cy="680790"/>
          </a:xfrm>
          <a:prstGeom prst="rect">
            <a:avLst/>
          </a:prstGeom>
        </p:spPr>
        <p:txBody>
          <a:bodyPr vert="horz" lIns="0" tIns="0" rIns="0" bIns="0" rtlCol="0" anchor="t" anchorCtr="0">
            <a:normAutofit fontScale="97500"/>
          </a:bodyPr>
          <a:lstStyle>
            <a:lvl1pPr algn="l" defTabSz="457200" rtl="0" eaLnBrk="1" latinLnBrk="0" hangingPunct="1">
              <a:lnSpc>
                <a:spcPct val="90000"/>
              </a:lnSpc>
              <a:spcBef>
                <a:spcPct val="0"/>
              </a:spcBef>
              <a:buNone/>
              <a:defRPr sz="3600" b="1" kern="1200">
                <a:solidFill>
                  <a:srgbClr val="1AB7EA"/>
                </a:solidFill>
                <a:latin typeface="Myriad Pro"/>
                <a:ea typeface="+mj-ea"/>
                <a:cs typeface="Myriad Pro"/>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0" lang="en-NL" sz="1600" b="1" i="0" u="none" strike="noStrike" kern="1200" cap="none" spc="0" normalizeH="0" baseline="0" noProof="0">
              <a:ln>
                <a:noFill/>
              </a:ln>
              <a:solidFill>
                <a:srgbClr val="000000"/>
              </a:solidFill>
              <a:effectLst/>
              <a:uLnTx/>
              <a:uFillTx/>
              <a:latin typeface="Myriad Pro"/>
              <a:ea typeface="+mj-ea"/>
            </a:endParaRPr>
          </a:p>
        </p:txBody>
      </p:sp>
      <p:pic>
        <p:nvPicPr>
          <p:cNvPr id="2" name="Picture 1">
            <a:extLst>
              <a:ext uri="{FF2B5EF4-FFF2-40B4-BE49-F238E27FC236}">
                <a16:creationId xmlns:a16="http://schemas.microsoft.com/office/drawing/2014/main" id="{189FD993-6C1C-F68A-3E27-4E99B97819A3}"/>
              </a:ext>
            </a:extLst>
          </p:cNvPr>
          <p:cNvPicPr>
            <a:picLocks noChangeAspect="1"/>
          </p:cNvPicPr>
          <p:nvPr/>
        </p:nvPicPr>
        <p:blipFill>
          <a:blip r:embed="rId3"/>
          <a:stretch>
            <a:fillRect/>
          </a:stretch>
        </p:blipFill>
        <p:spPr>
          <a:xfrm>
            <a:off x="0" y="2100781"/>
            <a:ext cx="5692157" cy="3552645"/>
          </a:xfrm>
          <a:prstGeom prst="rect">
            <a:avLst/>
          </a:prstGeom>
        </p:spPr>
      </p:pic>
      <p:sp>
        <p:nvSpPr>
          <p:cNvPr id="4" name="TextBox 3">
            <a:extLst>
              <a:ext uri="{FF2B5EF4-FFF2-40B4-BE49-F238E27FC236}">
                <a16:creationId xmlns:a16="http://schemas.microsoft.com/office/drawing/2014/main" id="{A0A5142D-FDA4-AD08-61BB-7D11001A1994}"/>
              </a:ext>
            </a:extLst>
          </p:cNvPr>
          <p:cNvSpPr txBox="1"/>
          <p:nvPr/>
        </p:nvSpPr>
        <p:spPr>
          <a:xfrm>
            <a:off x="2096389" y="72411"/>
            <a:ext cx="719153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Myriad Pro"/>
                <a:ea typeface="+mn-ea"/>
                <a:cs typeface="+mn-cs"/>
              </a:rPr>
              <a:t>International Schools Assessment/PISA</a:t>
            </a:r>
          </a:p>
        </p:txBody>
      </p:sp>
      <p:pic>
        <p:nvPicPr>
          <p:cNvPr id="7" name="Picture 6">
            <a:extLst>
              <a:ext uri="{FF2B5EF4-FFF2-40B4-BE49-F238E27FC236}">
                <a16:creationId xmlns:a16="http://schemas.microsoft.com/office/drawing/2014/main" id="{F3CCBEA5-6612-5382-D2CE-72915435E0D4}"/>
              </a:ext>
            </a:extLst>
          </p:cNvPr>
          <p:cNvPicPr>
            <a:picLocks noChangeAspect="1"/>
          </p:cNvPicPr>
          <p:nvPr/>
        </p:nvPicPr>
        <p:blipFill>
          <a:blip r:embed="rId4"/>
          <a:stretch>
            <a:fillRect/>
          </a:stretch>
        </p:blipFill>
        <p:spPr>
          <a:xfrm>
            <a:off x="6070946" y="2145043"/>
            <a:ext cx="6121054" cy="3466617"/>
          </a:xfrm>
          <a:prstGeom prst="rect">
            <a:avLst/>
          </a:prstGeom>
        </p:spPr>
      </p:pic>
      <p:sp>
        <p:nvSpPr>
          <p:cNvPr id="8" name="TextBox 7">
            <a:extLst>
              <a:ext uri="{FF2B5EF4-FFF2-40B4-BE49-F238E27FC236}">
                <a16:creationId xmlns:a16="http://schemas.microsoft.com/office/drawing/2014/main" id="{B41966FC-687A-6732-2A96-E71FECF05D4F}"/>
              </a:ext>
            </a:extLst>
          </p:cNvPr>
          <p:cNvSpPr txBox="1"/>
          <p:nvPr/>
        </p:nvSpPr>
        <p:spPr>
          <a:xfrm>
            <a:off x="6679530" y="1044921"/>
            <a:ext cx="5208686"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AB7EA"/>
                </a:solidFill>
                <a:effectLst/>
                <a:uLnTx/>
                <a:uFillTx/>
                <a:latin typeface="Myriad Pro"/>
                <a:ea typeface="+mn-ea"/>
                <a:cs typeface="+mn-cs"/>
              </a:rPr>
              <a:t>Further, MYP students' ISA scores were significantly higher than PISA benchmark scores in all three domains</a:t>
            </a:r>
            <a:r>
              <a:rPr kumimoji="0" lang="en-US" sz="2000" b="0" i="0" u="none" strike="noStrike" kern="1200" cap="none" spc="0" normalizeH="0" baseline="30000" noProof="0">
                <a:ln>
                  <a:noFill/>
                </a:ln>
                <a:solidFill>
                  <a:srgbClr val="1AB7EA"/>
                </a:solidFill>
                <a:effectLst/>
                <a:uLnTx/>
                <a:uFillTx/>
                <a:latin typeface="Myriad Pro"/>
                <a:ea typeface="+mn-ea"/>
                <a:cs typeface="+mn-cs"/>
              </a:rPr>
              <a:t>1</a:t>
            </a:r>
          </a:p>
        </p:txBody>
      </p:sp>
      <p:sp>
        <p:nvSpPr>
          <p:cNvPr id="3" name="TextBox 2">
            <a:extLst>
              <a:ext uri="{FF2B5EF4-FFF2-40B4-BE49-F238E27FC236}">
                <a16:creationId xmlns:a16="http://schemas.microsoft.com/office/drawing/2014/main" id="{27DA4ABA-6A45-4D64-0CF6-BAE3D9F79B75}"/>
              </a:ext>
            </a:extLst>
          </p:cNvPr>
          <p:cNvSpPr txBox="1"/>
          <p:nvPr/>
        </p:nvSpPr>
        <p:spPr>
          <a:xfrm>
            <a:off x="6538500" y="6259810"/>
            <a:ext cx="53390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a:ln>
                  <a:noFill/>
                </a:ln>
                <a:solidFill>
                  <a:srgbClr val="004B8D"/>
                </a:solidFill>
                <a:effectLst/>
                <a:uLnTx/>
                <a:uFillTx/>
                <a:latin typeface="Myriad Pro"/>
                <a:ea typeface="+mn-ea"/>
                <a:cs typeface="+mn-cs"/>
              </a:rPr>
              <a:t>1</a:t>
            </a:r>
            <a:r>
              <a:rPr kumimoji="0" lang="en-US" sz="1200" b="0" i="0" u="none" strike="noStrike" kern="1200" cap="none" spc="0" normalizeH="0" baseline="0" noProof="0">
                <a:ln>
                  <a:noFill/>
                </a:ln>
                <a:solidFill>
                  <a:srgbClr val="004B8D"/>
                </a:solidFill>
                <a:effectLst/>
                <a:uLnTx/>
                <a:uFillTx/>
                <a:latin typeface="Myriad Pro"/>
                <a:ea typeface="+mn-ea"/>
                <a:cs typeface="+mn-cs"/>
              </a:rPr>
              <a:t>The ISA scales are equated, and therefore results could be placed on a common scale and compared with the PISA scores.</a:t>
            </a:r>
          </a:p>
        </p:txBody>
      </p:sp>
    </p:spTree>
    <p:extLst>
      <p:ext uri="{BB962C8B-B14F-4D97-AF65-F5344CB8AC3E}">
        <p14:creationId xmlns:p14="http://schemas.microsoft.com/office/powerpoint/2010/main" val="53542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749B1-6A45-EF68-6197-1B90F7AD4A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66AF5D-6173-CA87-9C42-EFBE56A4384E}"/>
              </a:ext>
            </a:extLst>
          </p:cNvPr>
          <p:cNvSpPr>
            <a:spLocks noGrp="1"/>
          </p:cNvSpPr>
          <p:nvPr>
            <p:ph type="title"/>
          </p:nvPr>
        </p:nvSpPr>
        <p:spPr>
          <a:xfrm>
            <a:off x="675341" y="311291"/>
            <a:ext cx="10907059" cy="523100"/>
          </a:xfrm>
        </p:spPr>
        <p:txBody>
          <a:bodyPr>
            <a:normAutofit/>
          </a:bodyPr>
          <a:lstStyle/>
          <a:p>
            <a:pPr algn="ctr"/>
            <a:r>
              <a:rPr lang="en-US"/>
              <a:t>Competencies of the Future</a:t>
            </a:r>
          </a:p>
        </p:txBody>
      </p:sp>
      <p:sp>
        <p:nvSpPr>
          <p:cNvPr id="4" name="Content Placeholder 3">
            <a:extLst>
              <a:ext uri="{FF2B5EF4-FFF2-40B4-BE49-F238E27FC236}">
                <a16:creationId xmlns:a16="http://schemas.microsoft.com/office/drawing/2014/main" id="{09E6C12E-64A7-2392-E1E2-4C638A8139F3}"/>
              </a:ext>
            </a:extLst>
          </p:cNvPr>
          <p:cNvSpPr>
            <a:spLocks noGrp="1"/>
          </p:cNvSpPr>
          <p:nvPr>
            <p:ph idx="1"/>
          </p:nvPr>
        </p:nvSpPr>
        <p:spPr>
          <a:xfrm>
            <a:off x="91440" y="1091565"/>
            <a:ext cx="11826239" cy="1977390"/>
          </a:xfrm>
        </p:spPr>
        <p:txBody>
          <a:bodyPr>
            <a:normAutofit/>
          </a:bodyPr>
          <a:lstStyle/>
          <a:p>
            <a:pPr marL="0" indent="0" algn="ctr">
              <a:buNone/>
            </a:pPr>
            <a:r>
              <a:rPr lang="en-US" sz="2400" i="1"/>
              <a:t>The future of education requires a focus on </a:t>
            </a:r>
            <a:r>
              <a:rPr lang="en-US" sz="2400" b="1" i="1"/>
              <a:t>key competencies </a:t>
            </a:r>
            <a:r>
              <a:rPr lang="en-US" sz="2400" i="1"/>
              <a:t>that students will need to flourish, developing their uniquely human qualities that are unlikely to be replaced by technology.</a:t>
            </a:r>
            <a:endParaRPr lang="en-US"/>
          </a:p>
        </p:txBody>
      </p:sp>
      <p:sp>
        <p:nvSpPr>
          <p:cNvPr id="6" name="Content Placeholder 2">
            <a:extLst>
              <a:ext uri="{FF2B5EF4-FFF2-40B4-BE49-F238E27FC236}">
                <a16:creationId xmlns:a16="http://schemas.microsoft.com/office/drawing/2014/main" id="{DB369CDB-58D5-5954-20BD-21CCC74F44BB}"/>
              </a:ext>
            </a:extLst>
          </p:cNvPr>
          <p:cNvSpPr txBox="1">
            <a:spLocks/>
          </p:cNvSpPr>
          <p:nvPr/>
        </p:nvSpPr>
        <p:spPr>
          <a:xfrm>
            <a:off x="1" y="2205991"/>
            <a:ext cx="12100560" cy="978274"/>
          </a:xfrm>
          <a:prstGeom prst="rect">
            <a:avLst/>
          </a:prstGeom>
          <a:solidFill>
            <a:schemeClr val="bg1"/>
          </a:solidFill>
        </p:spPr>
        <p:txBody>
          <a:bodyPr vert="horz" lIns="0" tIns="0" rIns="0" bIns="0" rtlCol="0" anchor="t" anchorCtr="0">
            <a:normAutofit/>
          </a:bodyPr>
          <a:lst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400"/>
              </a:spcBef>
              <a:spcAft>
                <a:spcPts val="0"/>
              </a:spcAft>
              <a:buClr>
                <a:srgbClr val="4A74BB"/>
              </a:buClr>
              <a:buSzPct val="140000"/>
              <a:buFont typeface="Arial"/>
              <a:buNone/>
              <a:tabLst/>
              <a:defRPr/>
            </a:pPr>
            <a:endParaRPr kumimoji="0" lang="en-GB" sz="2000" b="0" i="0" u="none" strike="noStrike" kern="1200" cap="none" spc="0" normalizeH="0" baseline="0" noProof="0">
              <a:ln>
                <a:noFill/>
              </a:ln>
              <a:solidFill>
                <a:srgbClr val="004B8D"/>
              </a:solidFill>
              <a:effectLst/>
              <a:uLnTx/>
              <a:uFillTx/>
              <a:latin typeface="Myriad Pro"/>
              <a:ea typeface="+mn-ea"/>
            </a:endParaRPr>
          </a:p>
          <a:p>
            <a:pPr marL="0" marR="0" lvl="0" indent="0" algn="l" defTabSz="457200" rtl="0" eaLnBrk="1" fontAlgn="auto" latinLnBrk="0" hangingPunct="1">
              <a:lnSpc>
                <a:spcPct val="90000"/>
              </a:lnSpc>
              <a:spcBef>
                <a:spcPts val="400"/>
              </a:spcBef>
              <a:spcAft>
                <a:spcPts val="0"/>
              </a:spcAft>
              <a:buClr>
                <a:srgbClr val="4A74BB"/>
              </a:buClr>
              <a:buSzPct val="140000"/>
              <a:buFont typeface="Arial"/>
              <a:buNone/>
              <a:tabLst/>
              <a:defRPr/>
            </a:pPr>
            <a:r>
              <a:rPr kumimoji="0" lang="en-GB" sz="2000" b="1" i="0" u="none" strike="noStrike" kern="1200" cap="none" spc="0" normalizeH="0" baseline="0" noProof="0">
                <a:ln>
                  <a:noFill/>
                </a:ln>
                <a:solidFill>
                  <a:srgbClr val="004B8D"/>
                </a:solidFill>
                <a:effectLst/>
                <a:uLnTx/>
                <a:uFillTx/>
                <a:latin typeface="Myriad Pro"/>
                <a:ea typeface="+mn-ea"/>
              </a:rPr>
              <a:t> </a:t>
            </a:r>
            <a:r>
              <a:rPr kumimoji="0" lang="en-US" sz="2000" b="0" i="0" u="none" strike="noStrike" kern="1200" cap="none" spc="0" normalizeH="0" baseline="0" noProof="0">
                <a:ln>
                  <a:noFill/>
                </a:ln>
                <a:solidFill>
                  <a:srgbClr val="4A74BB"/>
                </a:solidFill>
                <a:effectLst/>
                <a:uLnTx/>
                <a:uFillTx/>
                <a:latin typeface="Myriad Pro"/>
                <a:ea typeface="+mn-ea"/>
              </a:rPr>
              <a:t>The IB is investing in research to identify and explore crucial competencies for students' future success:</a:t>
            </a:r>
          </a:p>
          <a:p>
            <a:pPr marL="0" marR="0" lvl="0" indent="0" algn="l" defTabSz="457200" rtl="0" eaLnBrk="1" fontAlgn="auto" latinLnBrk="0" hangingPunct="1">
              <a:lnSpc>
                <a:spcPct val="90000"/>
              </a:lnSpc>
              <a:spcBef>
                <a:spcPts val="400"/>
              </a:spcBef>
              <a:spcAft>
                <a:spcPts val="0"/>
              </a:spcAft>
              <a:buClr>
                <a:srgbClr val="4A74BB"/>
              </a:buClr>
              <a:buSzPct val="140000"/>
              <a:buFont typeface="Arial"/>
              <a:buNone/>
              <a:tabLst/>
              <a:defRPr/>
            </a:pPr>
            <a:r>
              <a:rPr kumimoji="0" lang="en-US" sz="2000" b="0" i="0" u="none" strike="noStrike" kern="1200" cap="none" spc="0" normalizeH="0" baseline="0" noProof="0">
                <a:ln>
                  <a:noFill/>
                </a:ln>
                <a:solidFill>
                  <a:srgbClr val="4A74BB"/>
                </a:solidFill>
                <a:effectLst/>
                <a:uLnTx/>
                <a:uFillTx/>
                <a:latin typeface="Myriad Pro"/>
                <a:ea typeface="+mn-ea"/>
              </a:rPr>
              <a:t> </a:t>
            </a:r>
          </a:p>
          <a:p>
            <a:pPr marL="0" marR="0" lvl="0" indent="0" algn="l" defTabSz="457200" rtl="0" eaLnBrk="1" fontAlgn="auto" latinLnBrk="0" hangingPunct="1">
              <a:lnSpc>
                <a:spcPct val="90000"/>
              </a:lnSpc>
              <a:spcBef>
                <a:spcPts val="400"/>
              </a:spcBef>
              <a:spcAft>
                <a:spcPts val="0"/>
              </a:spcAft>
              <a:buClr>
                <a:srgbClr val="4A74BB"/>
              </a:buClr>
              <a:buSzPct val="140000"/>
              <a:buFont typeface="Arial"/>
              <a:buNone/>
              <a:tabLst/>
              <a:defRPr/>
            </a:pPr>
            <a:endParaRPr kumimoji="0" lang="en-GB" sz="2000" b="0" i="0" u="none" strike="noStrike" kern="1200" cap="none" spc="0" normalizeH="0" baseline="0" noProof="0">
              <a:ln>
                <a:noFill/>
              </a:ln>
              <a:solidFill>
                <a:srgbClr val="004B8D"/>
              </a:solidFill>
              <a:effectLst/>
              <a:uLnTx/>
              <a:uFillTx/>
              <a:latin typeface="Myriad Pro"/>
              <a:ea typeface="+mn-ea"/>
            </a:endParaRPr>
          </a:p>
        </p:txBody>
      </p:sp>
      <p:pic>
        <p:nvPicPr>
          <p:cNvPr id="5" name="Picture 4">
            <a:extLst>
              <a:ext uri="{FF2B5EF4-FFF2-40B4-BE49-F238E27FC236}">
                <a16:creationId xmlns:a16="http://schemas.microsoft.com/office/drawing/2014/main" id="{D4C0EC16-D7D0-735C-E6B8-FAE34BCEB72E}"/>
              </a:ext>
            </a:extLst>
          </p:cNvPr>
          <p:cNvPicPr>
            <a:picLocks noChangeAspect="1"/>
          </p:cNvPicPr>
          <p:nvPr/>
        </p:nvPicPr>
        <p:blipFill>
          <a:blip r:embed="rId3"/>
          <a:stretch>
            <a:fillRect/>
          </a:stretch>
        </p:blipFill>
        <p:spPr>
          <a:xfrm>
            <a:off x="1216058" y="2924433"/>
            <a:ext cx="9397158" cy="3046061"/>
          </a:xfrm>
          <a:prstGeom prst="rect">
            <a:avLst/>
          </a:prstGeom>
        </p:spPr>
      </p:pic>
    </p:spTree>
    <p:extLst>
      <p:ext uri="{BB962C8B-B14F-4D97-AF65-F5344CB8AC3E}">
        <p14:creationId xmlns:p14="http://schemas.microsoft.com/office/powerpoint/2010/main" val="257965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B94203-DC24-2852-60D0-1A1681304DDC}"/>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C7F4069-7907-0ECC-9451-47A4BE118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E0A058C-2A63-919F-669C-F24907AE40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6BB1136-5333-3AE4-EBBA-0B49A2699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39BD5EC-D0EC-5C50-5414-01C6FD440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835780"/>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3DDD52-795B-E2C4-90AE-E6C4BC945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826288"/>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86EB9D-19E4-39F0-1D1E-8EBC8B5E4680}"/>
              </a:ext>
            </a:extLst>
          </p:cNvPr>
          <p:cNvSpPr>
            <a:spLocks noGrp="1"/>
          </p:cNvSpPr>
          <p:nvPr>
            <p:ph type="title"/>
          </p:nvPr>
        </p:nvSpPr>
        <p:spPr>
          <a:xfrm>
            <a:off x="1371600" y="488826"/>
            <a:ext cx="9448801" cy="1047132"/>
          </a:xfrm>
        </p:spPr>
        <p:txBody>
          <a:bodyPr anchor="ctr">
            <a:normAutofit/>
          </a:bodyPr>
          <a:lstStyle/>
          <a:p>
            <a:pPr algn="ctr"/>
            <a:r>
              <a:rPr lang="en-US" sz="3400">
                <a:solidFill>
                  <a:srgbClr val="FFFFFF"/>
                </a:solidFill>
              </a:rPr>
              <a:t>IB is investing in supporting wellbeing through Research &amp; Innovation </a:t>
            </a:r>
          </a:p>
        </p:txBody>
      </p:sp>
      <p:pic>
        <p:nvPicPr>
          <p:cNvPr id="12" name="Picture 11">
            <a:extLst>
              <a:ext uri="{FF2B5EF4-FFF2-40B4-BE49-F238E27FC236}">
                <a16:creationId xmlns:a16="http://schemas.microsoft.com/office/drawing/2014/main" id="{380C885B-9C54-1D05-F65B-20F8FBF4C8BC}"/>
              </a:ext>
            </a:extLst>
          </p:cNvPr>
          <p:cNvPicPr>
            <a:picLocks noChangeAspect="1"/>
          </p:cNvPicPr>
          <p:nvPr/>
        </p:nvPicPr>
        <p:blipFill rotWithShape="1">
          <a:blip r:embed="rId3"/>
          <a:srcRect r="700" b="1"/>
          <a:stretch/>
        </p:blipFill>
        <p:spPr>
          <a:xfrm>
            <a:off x="8218986"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10" name="Picture 9">
            <a:extLst>
              <a:ext uri="{FF2B5EF4-FFF2-40B4-BE49-F238E27FC236}">
                <a16:creationId xmlns:a16="http://schemas.microsoft.com/office/drawing/2014/main" id="{9BA7667A-1E25-2C79-8B60-18E6D0662E58}"/>
              </a:ext>
            </a:extLst>
          </p:cNvPr>
          <p:cNvPicPr>
            <a:picLocks noChangeAspect="1"/>
          </p:cNvPicPr>
          <p:nvPr/>
        </p:nvPicPr>
        <p:blipFill rotWithShape="1">
          <a:blip r:embed="rId4"/>
          <a:srcRect r="700" b="1"/>
          <a:stretch/>
        </p:blipFill>
        <p:spPr>
          <a:xfrm>
            <a:off x="4813890"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8" name="Picture 7">
            <a:extLst>
              <a:ext uri="{FF2B5EF4-FFF2-40B4-BE49-F238E27FC236}">
                <a16:creationId xmlns:a16="http://schemas.microsoft.com/office/drawing/2014/main" id="{386A436D-1471-0643-8C3A-091164B6FBB8}"/>
              </a:ext>
            </a:extLst>
          </p:cNvPr>
          <p:cNvPicPr>
            <a:picLocks noChangeAspect="1"/>
          </p:cNvPicPr>
          <p:nvPr/>
        </p:nvPicPr>
        <p:blipFill rotWithShape="1">
          <a:blip r:embed="rId5"/>
          <a:srcRect b="641"/>
          <a:stretch/>
        </p:blipFill>
        <p:spPr>
          <a:xfrm>
            <a:off x="1366461"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sp>
        <p:nvSpPr>
          <p:cNvPr id="4" name="Slide Number Placeholder 3">
            <a:extLst>
              <a:ext uri="{FF2B5EF4-FFF2-40B4-BE49-F238E27FC236}">
                <a16:creationId xmlns:a16="http://schemas.microsoft.com/office/drawing/2014/main" id="{90A95F95-7334-9B31-70FA-012B9AAB4E52}"/>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8C96759-B3C5-4189-80CA-01EF8AED67AC}"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BE139149-0ACC-01E5-A709-5CADE453E1FF}"/>
              </a:ext>
            </a:extLst>
          </p:cNvPr>
          <p:cNvGraphicFramePr/>
          <p:nvPr>
            <p:extLst>
              <p:ext uri="{D42A27DB-BD31-4B8C-83A1-F6EECF244321}">
                <p14:modId xmlns:p14="http://schemas.microsoft.com/office/powerpoint/2010/main" val="1267582351"/>
              </p:ext>
            </p:extLst>
          </p:nvPr>
        </p:nvGraphicFramePr>
        <p:xfrm>
          <a:off x="1371601" y="4786744"/>
          <a:ext cx="9448800" cy="14426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86574890"/>
      </p:ext>
    </p:extLst>
  </p:cSld>
  <p:clrMapOvr>
    <a:masterClrMapping/>
  </p:clrMapOvr>
</p:sld>
</file>

<file path=ppt/theme/theme1.xml><?xml version="1.0" encoding="utf-8"?>
<a:theme xmlns:a="http://schemas.openxmlformats.org/drawingml/2006/main" name="IBA_2014_EN_Basis">
  <a:themeElements>
    <a:clrScheme name="IBA_Color">
      <a:dk1>
        <a:srgbClr val="004B8D"/>
      </a:dk1>
      <a:lt1>
        <a:sysClr val="window" lastClr="FFFFFF"/>
      </a:lt1>
      <a:dk2>
        <a:srgbClr val="000000"/>
      </a:dk2>
      <a:lt2>
        <a:srgbClr val="FFFFFF"/>
      </a:lt2>
      <a:accent1>
        <a:srgbClr val="4A74BB"/>
      </a:accent1>
      <a:accent2>
        <a:srgbClr val="FFD200"/>
      </a:accent2>
      <a:accent3>
        <a:srgbClr val="E02B1E"/>
      </a:accent3>
      <a:accent4>
        <a:srgbClr val="00B5CC"/>
      </a:accent4>
      <a:accent5>
        <a:srgbClr val="652D89"/>
      </a:accent5>
      <a:accent6>
        <a:srgbClr val="7E7E7E"/>
      </a:accent6>
      <a:hlink>
        <a:srgbClr val="004B8D"/>
      </a:hlink>
      <a:folHlink>
        <a:srgbClr val="004B8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C75127B1-7B46-42C1-ABA7-1A2C82E4ACBA}" vid="{7EBBE675-207A-4677-84AD-2721B3719D2C}"/>
    </a:ext>
  </a:extLst>
</a:theme>
</file>

<file path=ppt/theme/theme2.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IBA_2014_EN_Basis">
  <a:themeElements>
    <a:clrScheme name="IBA_Color">
      <a:dk1>
        <a:srgbClr val="004B8D"/>
      </a:dk1>
      <a:lt1>
        <a:sysClr val="window" lastClr="FFFFFF"/>
      </a:lt1>
      <a:dk2>
        <a:srgbClr val="000000"/>
      </a:dk2>
      <a:lt2>
        <a:srgbClr val="FFFFFF"/>
      </a:lt2>
      <a:accent1>
        <a:srgbClr val="4A74BB"/>
      </a:accent1>
      <a:accent2>
        <a:srgbClr val="FFD200"/>
      </a:accent2>
      <a:accent3>
        <a:srgbClr val="E02B1E"/>
      </a:accent3>
      <a:accent4>
        <a:srgbClr val="00B5CC"/>
      </a:accent4>
      <a:accent5>
        <a:srgbClr val="652D89"/>
      </a:accent5>
      <a:accent6>
        <a:srgbClr val="7E7E7E"/>
      </a:accent6>
      <a:hlink>
        <a:srgbClr val="004B8D"/>
      </a:hlink>
      <a:folHlink>
        <a:srgbClr val="004B8D"/>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37A4C08-7E78-D743-BCB9-8D1E44BDE5B9}" vid="{93A7E413-E70C-E744-9A58-044C98FA0D13}"/>
    </a:ext>
  </a:extLst>
</a:theme>
</file>

<file path=ppt/theme/theme5.xml><?xml version="1.0" encoding="utf-8"?>
<a:theme xmlns:a="http://schemas.openxmlformats.org/drawingml/2006/main" name="1_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EE5409FC0E9444BB47F44C26C4CC44" ma:contentTypeVersion="19" ma:contentTypeDescription="Create a new document." ma:contentTypeScope="" ma:versionID="68874b54074e8157ca0bd17ec91be6ef">
  <xsd:schema xmlns:xsd="http://www.w3.org/2001/XMLSchema" xmlns:xs="http://www.w3.org/2001/XMLSchema" xmlns:p="http://schemas.microsoft.com/office/2006/metadata/properties" xmlns:ns2="03bedf13-8959-4f59-af23-1e67de79d908" xmlns:ns3="6984f695-404f-4cfb-b767-c94a22c91453" targetNamespace="http://schemas.microsoft.com/office/2006/metadata/properties" ma:root="true" ma:fieldsID="58d6e2b9856d62f1418bc52660cef1c3" ns2:_="" ns3:_="">
    <xsd:import namespace="03bedf13-8959-4f59-af23-1e67de79d908"/>
    <xsd:import namespace="6984f695-404f-4cfb-b767-c94a22c9145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_Flow_SignoffStatu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edf13-8959-4f59-af23-1e67de79d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_Flow_SignoffStatus" ma:index="14" nillable="true" ma:displayName="Sign-off status" ma:internalName="Sign_x002d_off_x0020_status">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ff5e04-b55b-4136-bc17-c1b5a5861f2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84f695-404f-4cfb-b767-c94a22c914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1b21456-1f80-47bd-989b-96d4b62b36b0}" ma:internalName="TaxCatchAll" ma:showField="CatchAllData" ma:web="6984f695-404f-4cfb-b767-c94a22c914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0E99BB-EE88-40C2-8EC0-44D7BAF8E98D}">
  <ds:schemaRefs>
    <ds:schemaRef ds:uri="http://schemas.microsoft.com/sharepoint/v3/contenttype/forms"/>
  </ds:schemaRefs>
</ds:datastoreItem>
</file>

<file path=customXml/itemProps2.xml><?xml version="1.0" encoding="utf-8"?>
<ds:datastoreItem xmlns:ds="http://schemas.openxmlformats.org/officeDocument/2006/customXml" ds:itemID="{DE1E4861-267A-48C1-A273-4776FA5B0103}">
  <ds:schemaRefs>
    <ds:schemaRef ds:uri="03bedf13-8959-4f59-af23-1e67de79d908"/>
    <ds:schemaRef ds:uri="6984f695-404f-4cfb-b767-c94a22c914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GrowthAccessOutcomes_US_2024_IBA</Template>
  <TotalTime>64</TotalTime>
  <Words>3689</Words>
  <Application>Microsoft Office PowerPoint</Application>
  <PresentationFormat>Widescreen</PresentationFormat>
  <Paragraphs>323</Paragraphs>
  <Slides>49</Slides>
  <Notes>49</Notes>
  <HiddenSlides>0</HiddenSlides>
  <MMClips>0</MMClips>
  <ScaleCrop>false</ScaleCrop>
  <HeadingPairs>
    <vt:vector size="4" baseType="variant">
      <vt:variant>
        <vt:lpstr>Theme</vt:lpstr>
      </vt:variant>
      <vt:variant>
        <vt:i4>5</vt:i4>
      </vt:variant>
      <vt:variant>
        <vt:lpstr>Slide Titles</vt:lpstr>
      </vt:variant>
      <vt:variant>
        <vt:i4>49</vt:i4>
      </vt:variant>
    </vt:vector>
  </HeadingPairs>
  <TitlesOfParts>
    <vt:vector size="54" baseType="lpstr">
      <vt:lpstr>IBA_2014_EN_Basis</vt:lpstr>
      <vt:lpstr>Office Theme</vt:lpstr>
      <vt:lpstr>2_Office Theme</vt:lpstr>
      <vt:lpstr>2_IBA_2014_EN_Basis</vt:lpstr>
      <vt:lpstr>1_Office Theme</vt:lpstr>
      <vt:lpstr>Growth, Access and Outcomes of US IB Schools and Students</vt:lpstr>
      <vt:lpstr>New report announcement    https://www.ibo.org/research/outcomes-research/continuum-studies/the-international-baccalaureate-in-the-united-states-growth-access-and-outcomes-2024/ </vt:lpstr>
      <vt:lpstr>Overview of Session</vt:lpstr>
      <vt:lpstr>The Value of an IB Education</vt:lpstr>
      <vt:lpstr>Brookings recognizes that the IB provides transformational education—setting high expectations for both academic learning and holistic student development</vt:lpstr>
      <vt:lpstr>PowerPoint Presentation</vt:lpstr>
      <vt:lpstr>PowerPoint Presentation</vt:lpstr>
      <vt:lpstr>Competencies of the Future</vt:lpstr>
      <vt:lpstr>IB is investing in supporting wellbeing through Research &amp; Innovation </vt:lpstr>
      <vt:lpstr>DP and CP students in six countries showed higher levels of global mindedness than young adults in the benchmark groups on the World Values Survey</vt:lpstr>
      <vt:lpstr>Growth &amp; Access Data</vt:lpstr>
      <vt:lpstr>Definitions &amp; comparative data sources</vt:lpstr>
      <vt:lpstr>IB is currently offered in 161 countries globally </vt:lpstr>
      <vt:lpstr>Top 10 Countries Offering IB by Program</vt:lpstr>
      <vt:lpstr>IB World Schools in the US</vt:lpstr>
      <vt:lpstr>IB Students and Teachers</vt:lpstr>
      <vt:lpstr>IB Growth in the US</vt:lpstr>
      <vt:lpstr>IB Program Highlights, by State</vt:lpstr>
      <vt:lpstr>Access to IB in the US – by Race/Ethnicity</vt:lpstr>
      <vt:lpstr>Access to PYP in the US – by Race/Ethnicity</vt:lpstr>
      <vt:lpstr>Access to IB in the US – by Poverty Groups</vt:lpstr>
      <vt:lpstr>DP Exam Participation Rates in IB World Schools</vt:lpstr>
      <vt:lpstr>DP/CP Exam Trends for US 2023 HS Graduates</vt:lpstr>
      <vt:lpstr>DP Subject Group Highlights – US 2023 HS Graduates</vt:lpstr>
      <vt:lpstr>Overview of IB transcript sends</vt:lpstr>
      <vt:lpstr>Florida Universities Receive the Most Score Sends</vt:lpstr>
      <vt:lpstr>Eight additional states are represented in the Top 15 college score destinations</vt:lpstr>
      <vt:lpstr>New Higher Education Outcomes Results</vt:lpstr>
      <vt:lpstr>Prior DP Higher Education Outcomes</vt:lpstr>
      <vt:lpstr>Tracked all DP and CP students who graduated in 2016</vt:lpstr>
      <vt:lpstr>DP graduates show higher enrollment than the national average  </vt:lpstr>
      <vt:lpstr> US DP graduates enroll most often in “More selective" universities, the highest tier of Carnegie classification </vt:lpstr>
      <vt:lpstr>DP graduates show higher persistence than the national average  </vt:lpstr>
      <vt:lpstr>DP graduates show higher graduations rates than the national average  </vt:lpstr>
      <vt:lpstr>PowerPoint Presentation</vt:lpstr>
      <vt:lpstr>PowerPoint Presentation</vt:lpstr>
      <vt:lpstr>CP graduates show higher enrollment than the national average </vt:lpstr>
      <vt:lpstr>CP graduates show higher persistence &amp; 6-year graduation rates than the national average </vt:lpstr>
      <vt:lpstr>CP graduates tend to enroll in “More Selective” or “Selective” institutions</vt:lpstr>
      <vt:lpstr>PowerPoint Presentation</vt:lpstr>
      <vt:lpstr>DP students attending Title I schools in the US enroll in college at much higher rates than national averages</vt:lpstr>
      <vt:lpstr>Discussion</vt:lpstr>
      <vt:lpstr>Access to IB in the US – by Race/Ethnicity</vt:lpstr>
      <vt:lpstr>Access to IB in the US – by Poverty Groups</vt:lpstr>
      <vt:lpstr>DP graduates show higher persistence than the national average  </vt:lpstr>
      <vt:lpstr>There are currently 175 schools offering the CP in the US</vt:lpstr>
      <vt:lpstr>PowerPoint Presentation</vt:lpstr>
      <vt:lpstr>Thank You!</vt:lpstr>
      <vt:lpstr>Thank you for attending the session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Ellen Sawtell</dc:creator>
  <cp:keywords/>
  <dc:description>Template version 1 - February 2014_x000d_Design: D...studio_x000d_Template: Ton Persoon</dc:description>
  <cp:lastModifiedBy>Jen Merriman</cp:lastModifiedBy>
  <cp:revision>4</cp:revision>
  <cp:lastPrinted>2024-07-22T19:18:46Z</cp:lastPrinted>
  <dcterms:created xsi:type="dcterms:W3CDTF">2024-06-18T20:08:11Z</dcterms:created>
  <dcterms:modified xsi:type="dcterms:W3CDTF">2024-09-23T13:43:12Z</dcterms:modified>
  <cp:category/>
</cp:coreProperties>
</file>